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391" r:id="rId2"/>
    <p:sldId id="322" r:id="rId3"/>
    <p:sldId id="332" r:id="rId4"/>
    <p:sldId id="337" r:id="rId5"/>
    <p:sldId id="378" r:id="rId6"/>
    <p:sldId id="392" r:id="rId7"/>
    <p:sldId id="340" r:id="rId8"/>
    <p:sldId id="381" r:id="rId9"/>
    <p:sldId id="342" r:id="rId10"/>
    <p:sldId id="382" r:id="rId11"/>
    <p:sldId id="407" r:id="rId12"/>
    <p:sldId id="393" r:id="rId13"/>
    <p:sldId id="414" r:id="rId14"/>
    <p:sldId id="420" r:id="rId15"/>
    <p:sldId id="423" r:id="rId16"/>
    <p:sldId id="416" r:id="rId17"/>
    <p:sldId id="425" r:id="rId18"/>
    <p:sldId id="426" r:id="rId19"/>
    <p:sldId id="417" r:id="rId20"/>
    <p:sldId id="410" r:id="rId21"/>
    <p:sldId id="421" r:id="rId22"/>
    <p:sldId id="394" r:id="rId23"/>
    <p:sldId id="395" r:id="rId24"/>
    <p:sldId id="396" r:id="rId25"/>
    <p:sldId id="397" r:id="rId26"/>
    <p:sldId id="398" r:id="rId27"/>
    <p:sldId id="415" r:id="rId28"/>
    <p:sldId id="418" r:id="rId29"/>
    <p:sldId id="419" r:id="rId30"/>
    <p:sldId id="402" r:id="rId31"/>
    <p:sldId id="404" r:id="rId32"/>
    <p:sldId id="403" r:id="rId33"/>
    <p:sldId id="424" r:id="rId34"/>
    <p:sldId id="405" r:id="rId35"/>
    <p:sldId id="367" r:id="rId36"/>
    <p:sldId id="363" r:id="rId37"/>
  </p:sldIdLst>
  <p:sldSz cx="12192000" cy="6858000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Tium" panose="02000800000000000000" pitchFamily="2" charset="0"/>
      <p:bold r:id="rId40"/>
    </p:embeddedFont>
    <p:embeddedFont>
      <p:font typeface="Tmon몬소리 Black" panose="02000A03000000000000" pitchFamily="2" charset="-127"/>
      <p:bold r:id="rId41"/>
    </p:embeddedFont>
    <p:embeddedFont>
      <p:font typeface="나눔바른고딕" panose="020B0603020101020101" pitchFamily="50" charset="-127"/>
      <p:regular r:id="rId42"/>
    </p:embeddedFont>
    <p:embeddedFont>
      <p:font typeface="나눔스퀘어 Bold" panose="020B0600000101010101" pitchFamily="50" charset="-127"/>
      <p:bold r:id="rId43"/>
    </p:embeddedFont>
    <p:embeddedFont>
      <p:font typeface="나눔스퀘어 Extra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742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hdtjrrne@gmail.com" initials="e" lastIdx="3" clrIdx="0">
    <p:extLst>
      <p:ext uri="{19B8F6BF-5375-455C-9EA6-DF929625EA0E}">
        <p15:presenceInfo xmlns:p15="http://schemas.microsoft.com/office/powerpoint/2012/main" userId="e4ca94e19cb5ee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C24"/>
    <a:srgbClr val="DCDBDB"/>
    <a:srgbClr val="E5E4E4"/>
    <a:srgbClr val="E269FF"/>
    <a:srgbClr val="CC00FF"/>
    <a:srgbClr val="E55DC1"/>
    <a:srgbClr val="F2B8B0"/>
    <a:srgbClr val="E56D5D"/>
    <a:srgbClr val="DE4933"/>
    <a:srgbClr val="FC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94" autoAdjust="0"/>
    <p:restoredTop sz="94660"/>
  </p:normalViewPr>
  <p:slideViewPr>
    <p:cSldViewPr snapToGrid="0">
      <p:cViewPr>
        <p:scale>
          <a:sx n="75" d="100"/>
          <a:sy n="75" d="100"/>
        </p:scale>
        <p:origin x="322" y="302"/>
      </p:cViewPr>
      <p:guideLst>
        <p:guide orient="horz" pos="4156"/>
        <p:guide pos="3840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32CC0-F9A8-412D-B8C8-572F586A2C8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C88C1-5EC9-477A-AB67-2AD8F7B6E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8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16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13D4D-6C56-4DEC-B47C-685CF8A09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FB473B-5C0D-4943-918A-585E97A0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7BD00-309D-411C-87A9-045F7000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20A43-D696-45D1-9C0A-11C04EEA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583BF5-BD9F-4A2B-A3B1-5678BD66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3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416EF-56B7-4759-8857-75CE2C57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721D8-294C-45DC-A329-F6A1522C5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CCD24-3F15-46C4-838A-5A8C67803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2271C-10AE-42EA-97AE-0E2C7FD9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5E62BA-4C03-4CAC-BBC0-940F3A59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38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921E16-6A09-4ECC-8BF1-1B66B4EFF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3761F0-3360-4868-92B6-8D68B6F50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AF97D-1F97-4E6A-95C5-40EDE30A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35405-DB59-4FFD-B736-E23B2EF2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F8653-97D6-43E0-BBEC-E883AB7A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47D9F-DFF0-477F-87E0-072EC0B8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61F05-4DFD-40B4-B569-6AE5B0F8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4546-AC01-4BB1-B192-0203F76F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B6094-95C3-403B-A7B6-B709DE8A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CA4FFE-9BB7-4657-AF0D-A0A43FED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8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1AA39-B284-46BD-B00D-F5090CD48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424C98-75F0-4D4E-B031-217142C79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C4CA6-8BAE-4DEE-A003-F920B85D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8EE35-6804-42C9-89D1-39411EFA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FC29-ACC8-40A1-8EAC-E95B4D2C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02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212EB-5E52-4C71-A5D1-DCE5DD35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98988-CD1C-4F4D-AC2D-DCAE680D4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6371C2-81A9-4FCA-AAC6-DA6FB78D6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0F4837-379A-4231-857D-9DBC116E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849E6E-25E3-4E5B-B9EC-BAFB2872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9367C7-A0D5-49BB-965D-EA12652C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69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8229-D474-4FDB-9742-F163A573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0A8C91-7441-40F2-B61B-96A4DDDA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B968DF-FFE5-4182-A21F-4037AFE40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AD3C82-B46E-4CD8-95AA-EDE9FE759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FB1EA-BB96-49F1-BCA6-3B10F0E62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00335C-80EC-45EE-9ABA-FDD415C5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54825F-904A-4C0C-B02E-973C89FB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65804D-B581-4470-86F6-B9994A127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0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82597-B116-4497-9A15-03E5366A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15419F-0406-4E51-BC39-EF0C29F7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73054-BFD9-486F-AAC5-04D073FA5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5272B9-E798-4269-AB98-F49E2DD0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6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A390E0-7E88-4060-AD4B-2C33186D7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F12860-340C-4C35-A03C-F8AAF8C7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BC1AAF-6076-49BB-B2BE-D1DC2976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8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D4EA4-1C16-41FE-91CE-110E063C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66CB6-A007-44BB-91BD-6576F17BE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F3C2EB-C797-480B-B3D7-3DB48B620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0F22C0-1C49-4D9B-B022-55FF0CB51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CA945-A765-4456-90E0-232FEB5A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7CD286-39E2-4109-93B4-7D1D54036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9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17605-69B6-4760-ADF3-F9399823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F2CE04-985E-4D48-AA60-BAF98FBDD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56ABC5-7214-49F8-A3B5-AF396BF50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7576D-62A2-4969-8DEF-99FC67D6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CB1D12-4A51-4E49-A117-FCF04DA3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E013DB-B405-453E-B99D-7CE0548D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6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591F29-8FDC-4DDA-B600-B0CCA386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40324F-B8B3-40F2-899C-1C1B889EB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0A343-A75B-4780-8B7F-7BC7B1A2A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4796D-E21C-4D04-B80D-9BD1B2ABF13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6F4A6-F48A-450B-BD87-FC37C934E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A0215-3145-41AA-8480-1C84D7A7A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3FC67-30CB-462C-942A-91EFD6343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1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983B0B-7659-441A-A8A5-9F7BB116E5BC}"/>
              </a:ext>
            </a:extLst>
          </p:cNvPr>
          <p:cNvGrpSpPr/>
          <p:nvPr/>
        </p:nvGrpSpPr>
        <p:grpSpPr>
          <a:xfrm>
            <a:off x="521201" y="5962107"/>
            <a:ext cx="1201751" cy="346075"/>
            <a:chOff x="99835" y="5962107"/>
            <a:chExt cx="1153144" cy="34607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3927D9D-68FA-43D2-8687-166888129765}"/>
                </a:ext>
              </a:extLst>
            </p:cNvPr>
            <p:cNvSpPr/>
            <p:nvPr/>
          </p:nvSpPr>
          <p:spPr>
            <a:xfrm>
              <a:off x="195749" y="5962107"/>
              <a:ext cx="987744" cy="3460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FED288-48BB-4534-AFCE-3B897D038C57}"/>
                </a:ext>
              </a:extLst>
            </p:cNvPr>
            <p:cNvSpPr txBox="1"/>
            <p:nvPr/>
          </p:nvSpPr>
          <p:spPr>
            <a:xfrm>
              <a:off x="99835" y="6004179"/>
              <a:ext cx="115314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600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진강기동대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8" name="AutoShape 11">
            <a:extLst>
              <a:ext uri="{FF2B5EF4-FFF2-40B4-BE49-F238E27FC236}">
                <a16:creationId xmlns:a16="http://schemas.microsoft.com/office/drawing/2014/main" id="{94AAE3FE-FBB7-4EA2-A26A-4436BD1E90F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238875" y="1800225"/>
            <a:ext cx="567055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4717A4-492F-4852-B36C-48CEEE1F0A84}"/>
              </a:ext>
            </a:extLst>
          </p:cNvPr>
          <p:cNvGrpSpPr/>
          <p:nvPr/>
        </p:nvGrpSpPr>
        <p:grpSpPr>
          <a:xfrm>
            <a:off x="1701675" y="5962107"/>
            <a:ext cx="821987" cy="346075"/>
            <a:chOff x="405570" y="6121400"/>
            <a:chExt cx="1292601" cy="34607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9067C0C-FF8A-4757-B62C-EAFFCB0080FE}"/>
                </a:ext>
              </a:extLst>
            </p:cNvPr>
            <p:cNvSpPr/>
            <p:nvPr/>
          </p:nvSpPr>
          <p:spPr>
            <a:xfrm>
              <a:off x="407988" y="6121400"/>
              <a:ext cx="1290183" cy="3460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C1AA51-37DA-47B0-81F2-1D53F2821DE3}"/>
                </a:ext>
              </a:extLst>
            </p:cNvPr>
            <p:cNvSpPr txBox="1"/>
            <p:nvPr/>
          </p:nvSpPr>
          <p:spPr>
            <a:xfrm>
              <a:off x="405570" y="6163472"/>
              <a:ext cx="12901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600" spc="-15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진기현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B93135-076A-4A94-B480-5BB2BD3B401B}"/>
              </a:ext>
            </a:extLst>
          </p:cNvPr>
          <p:cNvGrpSpPr/>
          <p:nvPr/>
        </p:nvGrpSpPr>
        <p:grpSpPr>
          <a:xfrm>
            <a:off x="2549411" y="5962107"/>
            <a:ext cx="821987" cy="346075"/>
            <a:chOff x="405570" y="6121400"/>
            <a:chExt cx="1292601" cy="34607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1E91891-9BFC-42A4-88E9-330C664052EF}"/>
                </a:ext>
              </a:extLst>
            </p:cNvPr>
            <p:cNvSpPr/>
            <p:nvPr/>
          </p:nvSpPr>
          <p:spPr>
            <a:xfrm>
              <a:off x="407988" y="6121400"/>
              <a:ext cx="1290183" cy="3460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B0715D-E53F-4E61-AFFC-B8FA0EA9B635}"/>
                </a:ext>
              </a:extLst>
            </p:cNvPr>
            <p:cNvSpPr txBox="1"/>
            <p:nvPr/>
          </p:nvSpPr>
          <p:spPr>
            <a:xfrm>
              <a:off x="405570" y="6163472"/>
              <a:ext cx="129018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강동석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8D24FC4-9720-4F98-BF29-8B4349A1AE67}"/>
              </a:ext>
            </a:extLst>
          </p:cNvPr>
          <p:cNvGrpSpPr/>
          <p:nvPr/>
        </p:nvGrpSpPr>
        <p:grpSpPr>
          <a:xfrm>
            <a:off x="10487593" y="4561206"/>
            <a:ext cx="1214049" cy="980437"/>
            <a:chOff x="10672526" y="5006608"/>
            <a:chExt cx="1214049" cy="98043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B75C319-5FDD-4A12-AFA0-62A4C6951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72920">
              <a:off x="10911351" y="5011821"/>
              <a:ext cx="975224" cy="97522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5F3AB54-FB3C-4557-82EC-AC54976BE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4" b="84532"/>
            <a:stretch/>
          </p:blipFill>
          <p:spPr>
            <a:xfrm rot="21070921">
              <a:off x="10672526" y="5006608"/>
              <a:ext cx="1063654" cy="167841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2AAA26-A8DD-42A9-BF5A-7D09ED443BC6}"/>
              </a:ext>
            </a:extLst>
          </p:cNvPr>
          <p:cNvGrpSpPr/>
          <p:nvPr/>
        </p:nvGrpSpPr>
        <p:grpSpPr>
          <a:xfrm rot="1165220">
            <a:off x="8505689" y="4860634"/>
            <a:ext cx="917378" cy="929282"/>
            <a:chOff x="9591286" y="4595005"/>
            <a:chExt cx="834619" cy="85962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D8D0D28-F948-4F46-8269-79465F4BE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82688">
              <a:off x="9591286" y="4620013"/>
              <a:ext cx="834619" cy="834619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82B816C-B229-41CF-8116-00C9F5B18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4" b="84532"/>
            <a:stretch/>
          </p:blipFill>
          <p:spPr>
            <a:xfrm rot="20507179" flipH="1">
              <a:off x="9623147" y="4595005"/>
              <a:ext cx="628656" cy="992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ECE0BC3-CA8D-42F9-BD07-44AFDEC6A126}"/>
              </a:ext>
            </a:extLst>
          </p:cNvPr>
          <p:cNvGrpSpPr/>
          <p:nvPr/>
        </p:nvGrpSpPr>
        <p:grpSpPr>
          <a:xfrm>
            <a:off x="4404226" y="1020973"/>
            <a:ext cx="7460809" cy="1719873"/>
            <a:chOff x="4448616" y="204357"/>
            <a:chExt cx="7460809" cy="171987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3A0D2-36C0-4DD5-A434-8E6A43497BC5}"/>
                </a:ext>
              </a:extLst>
            </p:cNvPr>
            <p:cNvSpPr txBox="1"/>
            <p:nvPr/>
          </p:nvSpPr>
          <p:spPr>
            <a:xfrm>
              <a:off x="6353347" y="204357"/>
              <a:ext cx="555607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fontAlgn="base"/>
              <a:r>
                <a:rPr lang="ko-KR" altLang="en-US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통계자료분석경진대회</a:t>
              </a:r>
              <a:endPara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DCA738-0811-439D-A163-1AD1B611A6C2}"/>
                </a:ext>
              </a:extLst>
            </p:cNvPr>
            <p:cNvSpPr txBox="1"/>
            <p:nvPr/>
          </p:nvSpPr>
          <p:spPr>
            <a:xfrm>
              <a:off x="4448616" y="446902"/>
              <a:ext cx="7460809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fontAlgn="base"/>
              <a:r>
                <a:rPr lang="en-US" altLang="ko-KR" sz="48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D14129"/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CNN </a:t>
              </a:r>
              <a:r>
                <a:rPr lang="ko-KR" altLang="en-US" sz="48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D14129"/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활용</a:t>
              </a:r>
              <a:endParaRPr lang="en-US" altLang="ko-KR" sz="48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14129"/>
                </a:solidFill>
                <a:latin typeface="Tium" panose="02000800000000000000" pitchFamily="2" charset="0"/>
                <a:ea typeface="Tmon몬소리 Black" panose="02000A03000000000000" pitchFamily="2" charset="-127"/>
              </a:endParaRPr>
            </a:p>
            <a:p>
              <a:pPr algn="r" fontAlgn="base"/>
              <a:r>
                <a:rPr lang="ko-KR" altLang="en-US" sz="48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D1412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화재 감지 및 신고 시스템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2EE177B-7DAC-4301-9B3A-B11017104A79}"/>
              </a:ext>
            </a:extLst>
          </p:cNvPr>
          <p:cNvGrpSpPr/>
          <p:nvPr/>
        </p:nvGrpSpPr>
        <p:grpSpPr>
          <a:xfrm>
            <a:off x="-8951" y="2460248"/>
            <a:ext cx="12248807" cy="1692524"/>
            <a:chOff x="-1" y="2378867"/>
            <a:chExt cx="12248807" cy="1692524"/>
          </a:xfrm>
          <a:effectLst>
            <a:reflection blurRad="6350" stA="50000" endA="300" endPos="55000" dir="5400000" sy="-100000" algn="bl" rotWithShape="0"/>
          </a:effectLst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CEA3940A-2868-4B83-B11D-E36A713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845" y="2378867"/>
              <a:ext cx="6029961" cy="1692524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4E174ECB-355A-41F4-8F69-8364D7EF3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632705"/>
              <a:ext cx="6331733" cy="1438275"/>
            </a:xfrm>
            <a:prstGeom prst="rect">
              <a:avLst/>
            </a:prstGeom>
          </p:spPr>
        </p:pic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0AB7B85D-7F35-41CA-950B-D64256ABA6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9161" y="3875800"/>
            <a:ext cx="2080153" cy="1578047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E6CB6B-E7B2-42AA-9859-8B0A47900361}"/>
              </a:ext>
            </a:extLst>
          </p:cNvPr>
          <p:cNvGrpSpPr/>
          <p:nvPr/>
        </p:nvGrpSpPr>
        <p:grpSpPr>
          <a:xfrm>
            <a:off x="634174" y="1732856"/>
            <a:ext cx="3947128" cy="3792141"/>
            <a:chOff x="377941" y="985101"/>
            <a:chExt cx="4959451" cy="466489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42CD53-35A6-4B9A-899F-31C944B7E3EE}"/>
                </a:ext>
              </a:extLst>
            </p:cNvPr>
            <p:cNvGrpSpPr/>
            <p:nvPr/>
          </p:nvGrpSpPr>
          <p:grpSpPr>
            <a:xfrm>
              <a:off x="377941" y="985101"/>
              <a:ext cx="4959451" cy="4664897"/>
              <a:chOff x="3683432" y="1908726"/>
              <a:chExt cx="4959451" cy="4664897"/>
            </a:xfrm>
          </p:grpSpPr>
          <p:sp>
            <p:nvSpPr>
              <p:cNvPr id="61" name="막힌 원호 60">
                <a:extLst>
                  <a:ext uri="{FF2B5EF4-FFF2-40B4-BE49-F238E27FC236}">
                    <a16:creationId xmlns:a16="http://schemas.microsoft.com/office/drawing/2014/main" id="{0B68891F-F682-4AED-940D-EAEF86AB6A2D}"/>
                  </a:ext>
                </a:extLst>
              </p:cNvPr>
              <p:cNvSpPr/>
              <p:nvPr/>
            </p:nvSpPr>
            <p:spPr>
              <a:xfrm rot="182922">
                <a:off x="5841887" y="2714587"/>
                <a:ext cx="646730" cy="478363"/>
              </a:xfrm>
              <a:prstGeom prst="blockArc">
                <a:avLst>
                  <a:gd name="adj1" fmla="val 11615029"/>
                  <a:gd name="adj2" fmla="val 20744129"/>
                  <a:gd name="adj3" fmla="val 19562"/>
                </a:avLst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막힌 원호 61">
                <a:extLst>
                  <a:ext uri="{FF2B5EF4-FFF2-40B4-BE49-F238E27FC236}">
                    <a16:creationId xmlns:a16="http://schemas.microsoft.com/office/drawing/2014/main" id="{6FE60957-B6EF-4610-B174-BB1B0C05D500}"/>
                  </a:ext>
                </a:extLst>
              </p:cNvPr>
              <p:cNvSpPr/>
              <p:nvPr/>
            </p:nvSpPr>
            <p:spPr>
              <a:xfrm rot="178338">
                <a:off x="5482415" y="2315575"/>
                <a:ext cx="1365675" cy="1010141"/>
              </a:xfrm>
              <a:prstGeom prst="blockArc">
                <a:avLst>
                  <a:gd name="adj1" fmla="val 11225250"/>
                  <a:gd name="adj2" fmla="val 20670475"/>
                  <a:gd name="adj3" fmla="val 10691"/>
                </a:avLst>
              </a:prstGeom>
              <a:solidFill>
                <a:srgbClr val="FF0000">
                  <a:alpha val="50000"/>
                </a:srgb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막힌 원호 62">
                <a:extLst>
                  <a:ext uri="{FF2B5EF4-FFF2-40B4-BE49-F238E27FC236}">
                    <a16:creationId xmlns:a16="http://schemas.microsoft.com/office/drawing/2014/main" id="{AB74674B-5C6B-4222-B07A-94D97FD4B7D4}"/>
                  </a:ext>
                </a:extLst>
              </p:cNvPr>
              <p:cNvSpPr/>
              <p:nvPr/>
            </p:nvSpPr>
            <p:spPr>
              <a:xfrm>
                <a:off x="5093461" y="1908726"/>
                <a:ext cx="2143582" cy="1585531"/>
              </a:xfrm>
              <a:prstGeom prst="blockArc">
                <a:avLst>
                  <a:gd name="adj1" fmla="val 11576106"/>
                  <a:gd name="adj2" fmla="val 20720679"/>
                  <a:gd name="adj3" fmla="val 6206"/>
                </a:avLst>
              </a:prstGeom>
              <a:solidFill>
                <a:srgbClr val="FF0000">
                  <a:alpha val="70000"/>
                </a:srgb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FC730C39-AE02-4B41-B7F5-6EFF8EBC0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3432" y="3225129"/>
                <a:ext cx="4959451" cy="3348494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540EC67-54E2-44B1-95D0-CE9D875C49F5}"/>
                </a:ext>
              </a:extLst>
            </p:cNvPr>
            <p:cNvGrpSpPr/>
            <p:nvPr/>
          </p:nvGrpSpPr>
          <p:grpSpPr>
            <a:xfrm>
              <a:off x="2794855" y="4688808"/>
              <a:ext cx="943332" cy="902805"/>
              <a:chOff x="9579874" y="5307764"/>
              <a:chExt cx="561721" cy="595209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38430A7-1CC8-48DC-B939-C8BDB38DB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79874" y="5307764"/>
                <a:ext cx="561721" cy="595209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48D5CEB-BEED-4A01-9D9D-46568BD5D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5576" y="5505069"/>
                <a:ext cx="184659" cy="184659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4AAF639-018D-4272-BD1D-238731C31336}"/>
                </a:ext>
              </a:extLst>
            </p:cNvPr>
            <p:cNvGrpSpPr/>
            <p:nvPr/>
          </p:nvGrpSpPr>
          <p:grpSpPr>
            <a:xfrm>
              <a:off x="3708095" y="3945771"/>
              <a:ext cx="828021" cy="877385"/>
              <a:chOff x="11115606" y="5811707"/>
              <a:chExt cx="828021" cy="877385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E84FF959-D8CB-4F87-B079-0A55B60B8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115606" y="5811707"/>
                <a:ext cx="828021" cy="877385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F29FD8A-DC8A-4B4A-8F0C-6CBDD9B52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0127" y="6113344"/>
                <a:ext cx="270778" cy="270778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3822827C-DA16-4846-8C4A-F64C4DDB9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8705" y="5970549"/>
                <a:ext cx="205652" cy="205652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4C80355-B1F4-4862-BD98-9D486AEA7DCD}"/>
                </a:ext>
              </a:extLst>
            </p:cNvPr>
            <p:cNvGrpSpPr/>
            <p:nvPr/>
          </p:nvGrpSpPr>
          <p:grpSpPr>
            <a:xfrm>
              <a:off x="1226249" y="4488305"/>
              <a:ext cx="561721" cy="1078252"/>
              <a:chOff x="5546966" y="5150602"/>
              <a:chExt cx="561721" cy="1078252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3A3FFFDC-6CD6-4A65-8174-F479179705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4" r="22694"/>
              <a:stretch/>
            </p:blipFill>
            <p:spPr>
              <a:xfrm>
                <a:off x="5546966" y="5150602"/>
                <a:ext cx="561721" cy="1078252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4D4E037-39BA-4F7A-8660-29C5D5A4B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3750" y="5396854"/>
                <a:ext cx="396542" cy="396542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045281B-306F-4389-8A4A-E741AB1D3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15" y="3793423"/>
            <a:ext cx="789222" cy="78922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C8A4B70-7C86-4549-BFF9-0460DB6084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87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E31F3294-ACCB-48B9-BE1F-B2883E8FC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04" y="2210152"/>
            <a:ext cx="2148965" cy="14163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1EA2A11-B25B-434D-8A4F-8541582B7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t="-34430" r="160" b="34430"/>
          <a:stretch/>
        </p:blipFill>
        <p:spPr>
          <a:xfrm>
            <a:off x="8591126" y="1598566"/>
            <a:ext cx="2493591" cy="184525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03CE175-2B3B-467A-9AD7-692C2DA4EC3A}"/>
              </a:ext>
            </a:extLst>
          </p:cNvPr>
          <p:cNvGrpSpPr/>
          <p:nvPr/>
        </p:nvGrpSpPr>
        <p:grpSpPr>
          <a:xfrm>
            <a:off x="1194714" y="1578107"/>
            <a:ext cx="9931388" cy="3676052"/>
            <a:chOff x="1882050" y="1528135"/>
            <a:chExt cx="8544532" cy="316270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5EC54B6-CEF6-4E5D-AF3D-16887F9D00D8}"/>
                </a:ext>
              </a:extLst>
            </p:cNvPr>
            <p:cNvSpPr/>
            <p:nvPr/>
          </p:nvSpPr>
          <p:spPr>
            <a:xfrm>
              <a:off x="1882050" y="4187729"/>
              <a:ext cx="2236507" cy="503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화재 이미지 분석을 통한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fontAlgn="base"/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화재 분류기 생성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4399AA-CA25-4C2E-B56E-187324192AAA}"/>
                </a:ext>
              </a:extLst>
            </p:cNvPr>
            <p:cNvSpPr txBox="1"/>
            <p:nvPr/>
          </p:nvSpPr>
          <p:spPr>
            <a:xfrm>
              <a:off x="2024730" y="3253047"/>
              <a:ext cx="1951147" cy="370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28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C53329"/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CNN</a:t>
              </a:r>
              <a:endPara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53329"/>
                </a:solidFill>
                <a:latin typeface="Tium" panose="02000800000000000000" pitchFamily="2" charset="0"/>
                <a:ea typeface="Tmon몬소리 Black" panose="02000A03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D5301CA-60BF-4E84-8063-92A1F2472AE7}"/>
                </a:ext>
              </a:extLst>
            </p:cNvPr>
            <p:cNvSpPr/>
            <p:nvPr/>
          </p:nvSpPr>
          <p:spPr>
            <a:xfrm>
              <a:off x="8079250" y="4187729"/>
              <a:ext cx="2311727" cy="503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OpenCV</a:t>
              </a:r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인식한 화재를 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CNN</a:t>
              </a:r>
              <a:r>
                <a:rPr lang="ko-KR" altLang="en-US" sz="1600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분류기를 통해  최종 인식</a:t>
              </a:r>
              <a:endPara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EFE01D-A847-4B09-A4E5-D9F85974C9F7}"/>
                </a:ext>
              </a:extLst>
            </p:cNvPr>
            <p:cNvSpPr/>
            <p:nvPr/>
          </p:nvSpPr>
          <p:spPr>
            <a:xfrm>
              <a:off x="4993439" y="4187729"/>
              <a:ext cx="2236507" cy="503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OpenCV</a:t>
              </a:r>
              <a:r>
                <a:rPr lang="ko-KR" altLang="en-US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사용한 </a:t>
              </a:r>
              <a:endPara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fontAlgn="base"/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화재인식</a:t>
              </a:r>
              <a:r>
                <a:rPr lang="en-US" altLang="ko-KR" sz="16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 </a:t>
              </a:r>
              <a:r>
                <a:rPr lang="ko-KR" altLang="en-US" sz="1600" spc="-1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라벨링</a:t>
              </a:r>
              <a:endPara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0E9B71-EDB9-48A5-9EF8-A131DA333DBE}"/>
                </a:ext>
              </a:extLst>
            </p:cNvPr>
            <p:cNvSpPr txBox="1"/>
            <p:nvPr/>
          </p:nvSpPr>
          <p:spPr>
            <a:xfrm>
              <a:off x="5136386" y="3290518"/>
              <a:ext cx="1951147" cy="370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28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756D"/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OpenCV</a:t>
              </a:r>
              <a:endParaRPr lang="ko-KR" altLang="en-US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756D"/>
                </a:solidFill>
                <a:latin typeface="Tium" panose="02000800000000000000" pitchFamily="2" charset="0"/>
                <a:ea typeface="Tmon몬소리 Black" panose="02000A03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6BDF16-6812-4A98-A721-9D62F396671B}"/>
                </a:ext>
              </a:extLst>
            </p:cNvPr>
            <p:cNvSpPr txBox="1"/>
            <p:nvPr/>
          </p:nvSpPr>
          <p:spPr>
            <a:xfrm>
              <a:off x="8220492" y="3388337"/>
              <a:ext cx="2104461" cy="291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ko-KR" sz="22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5685D"/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CNN </a:t>
              </a:r>
              <a:r>
                <a:rPr lang="ko-KR" altLang="en-US" sz="22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5685D"/>
                  </a:solidFill>
                  <a:latin typeface="Tium" panose="02000800000000000000" pitchFamily="2" charset="0"/>
                  <a:ea typeface="Tmon몬소리 Black" panose="02000A03000000000000" pitchFamily="2" charset="-127"/>
                </a:rPr>
                <a:t>적용 및 신고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144951-3054-44AC-BAFA-1C9CCD7578F0}"/>
                </a:ext>
              </a:extLst>
            </p:cNvPr>
            <p:cNvSpPr/>
            <p:nvPr/>
          </p:nvSpPr>
          <p:spPr>
            <a:xfrm>
              <a:off x="8190075" y="1528135"/>
              <a:ext cx="2236507" cy="264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4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DC3C2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화재가 감지되었습니다</a:t>
              </a:r>
              <a:r>
                <a:rPr lang="en-US" altLang="ko-KR" sz="14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DC3C2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D5D1B0-B165-409B-9B47-2A4C37F1317D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CB6AF69-69F5-4E42-A66C-B484E4A00033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86C772-7229-4858-AEE2-52A6E4FEC5AF}"/>
                </a:ext>
              </a:extLst>
            </p:cNvPr>
            <p:cNvSpPr txBox="1"/>
            <p:nvPr/>
          </p:nvSpPr>
          <p:spPr>
            <a:xfrm>
              <a:off x="1214410" y="322709"/>
              <a:ext cx="2768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E316728D-768C-492B-9E51-59E1DCAC88D4}"/>
              </a:ext>
            </a:extLst>
          </p:cNvPr>
          <p:cNvSpPr/>
          <p:nvPr/>
        </p:nvSpPr>
        <p:spPr>
          <a:xfrm rot="5400000">
            <a:off x="3816637" y="2934839"/>
            <a:ext cx="377195" cy="204613"/>
          </a:xfrm>
          <a:prstGeom prst="triangle">
            <a:avLst>
              <a:gd name="adj" fmla="val 53267"/>
            </a:avLst>
          </a:prstGeom>
          <a:solidFill>
            <a:srgbClr val="C5332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DBBEB8EE-17C0-4643-9895-DD10E22442EF}"/>
              </a:ext>
            </a:extLst>
          </p:cNvPr>
          <p:cNvSpPr/>
          <p:nvPr/>
        </p:nvSpPr>
        <p:spPr>
          <a:xfrm rot="5400000">
            <a:off x="4069191" y="2934839"/>
            <a:ext cx="377195" cy="204613"/>
          </a:xfrm>
          <a:prstGeom prst="triangle">
            <a:avLst>
              <a:gd name="adj" fmla="val 53267"/>
            </a:avLst>
          </a:prstGeom>
          <a:solidFill>
            <a:srgbClr val="E1756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29F0BE90-B0F3-4F8C-A7E8-DAD644B2B23D}"/>
              </a:ext>
            </a:extLst>
          </p:cNvPr>
          <p:cNvSpPr/>
          <p:nvPr/>
        </p:nvSpPr>
        <p:spPr>
          <a:xfrm rot="5400000">
            <a:off x="7564607" y="2934839"/>
            <a:ext cx="377195" cy="204613"/>
          </a:xfrm>
          <a:prstGeom prst="triangle">
            <a:avLst>
              <a:gd name="adj" fmla="val 53267"/>
            </a:avLst>
          </a:prstGeom>
          <a:solidFill>
            <a:srgbClr val="E1756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808CB7A8-6214-4962-A4FD-75EDDD2CF6C5}"/>
              </a:ext>
            </a:extLst>
          </p:cNvPr>
          <p:cNvSpPr/>
          <p:nvPr/>
        </p:nvSpPr>
        <p:spPr>
          <a:xfrm rot="5400000">
            <a:off x="7817161" y="2934839"/>
            <a:ext cx="377195" cy="204613"/>
          </a:xfrm>
          <a:prstGeom prst="triangle">
            <a:avLst>
              <a:gd name="adj" fmla="val 53267"/>
            </a:avLst>
          </a:prstGeom>
          <a:solidFill>
            <a:srgbClr val="F5685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D773E-2D65-4001-9AF0-28D2B00AB0DA}"/>
              </a:ext>
            </a:extLst>
          </p:cNvPr>
          <p:cNvSpPr txBox="1"/>
          <p:nvPr/>
        </p:nvSpPr>
        <p:spPr>
          <a:xfrm>
            <a:off x="681228" y="883832"/>
            <a:ext cx="47741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FLOW CHART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7E8D15-6447-4B90-9DFC-C07D8060D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17" t="-23959" r="3517" b="23959"/>
          <a:stretch/>
        </p:blipFill>
        <p:spPr>
          <a:xfrm>
            <a:off x="5242484" y="1609352"/>
            <a:ext cx="1639233" cy="184525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6F31E7-4755-49D1-BC26-CD002B12E7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t="6019" r="16441" b="38407"/>
          <a:stretch/>
        </p:blipFill>
        <p:spPr>
          <a:xfrm>
            <a:off x="9051152" y="2406575"/>
            <a:ext cx="1573537" cy="88394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66B1E9-58D5-4E2F-B602-2E2C50CD9777}"/>
              </a:ext>
            </a:extLst>
          </p:cNvPr>
          <p:cNvGrpSpPr/>
          <p:nvPr/>
        </p:nvGrpSpPr>
        <p:grpSpPr>
          <a:xfrm>
            <a:off x="10524556" y="1713065"/>
            <a:ext cx="388731" cy="388585"/>
            <a:chOff x="10577519" y="1702234"/>
            <a:chExt cx="388731" cy="38858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38FC3B4-8019-4931-9EB4-E296C2D09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519" y="1702234"/>
              <a:ext cx="289367" cy="372628"/>
            </a:xfrm>
            <a:prstGeom prst="line">
              <a:avLst/>
            </a:prstGeom>
            <a:ln w="38100">
              <a:solidFill>
                <a:srgbClr val="F56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8661FD3-D243-4A19-B959-BF489E844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203" y="1850712"/>
              <a:ext cx="244047" cy="240107"/>
            </a:xfrm>
            <a:prstGeom prst="line">
              <a:avLst/>
            </a:prstGeom>
            <a:ln w="38100">
              <a:solidFill>
                <a:srgbClr val="E175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375EDD8-FE0F-432A-864A-6FD7875E6689}"/>
              </a:ext>
            </a:extLst>
          </p:cNvPr>
          <p:cNvGrpSpPr/>
          <p:nvPr/>
        </p:nvGrpSpPr>
        <p:grpSpPr>
          <a:xfrm flipH="1">
            <a:off x="8719066" y="1737528"/>
            <a:ext cx="389710" cy="372628"/>
            <a:chOff x="10577519" y="1702234"/>
            <a:chExt cx="388731" cy="388585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6653636-3DB6-467F-A11D-258745540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519" y="1702234"/>
              <a:ext cx="289367" cy="372628"/>
            </a:xfrm>
            <a:prstGeom prst="line">
              <a:avLst/>
            </a:prstGeom>
            <a:ln w="38100">
              <a:solidFill>
                <a:srgbClr val="F56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DF2CCA8-A4C4-4A2E-9773-5EABC5415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203" y="1850712"/>
              <a:ext cx="244047" cy="240107"/>
            </a:xfrm>
            <a:prstGeom prst="line">
              <a:avLst/>
            </a:prstGeom>
            <a:ln w="38100">
              <a:solidFill>
                <a:srgbClr val="E175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9A9CB73-9BD5-443A-AAC1-938296ECA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5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DD60550-0520-48BB-904F-A44CBA15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7ED41E2-4C6C-44A3-A5C2-B5A373C12A5B}"/>
              </a:ext>
            </a:extLst>
          </p:cNvPr>
          <p:cNvGrpSpPr/>
          <p:nvPr/>
        </p:nvGrpSpPr>
        <p:grpSpPr>
          <a:xfrm>
            <a:off x="681228" y="1673682"/>
            <a:ext cx="5577345" cy="3614400"/>
            <a:chOff x="1329482" y="1622366"/>
            <a:chExt cx="9768856" cy="36144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D5C9E4-B868-48E3-A436-FF100C4F3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9482" y="1622367"/>
              <a:ext cx="4883656" cy="36132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94F2464-23FA-4000-A997-E0CA84E5F3E2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3138" y="1622366"/>
              <a:ext cx="4885200" cy="36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69808FD-6E61-4C83-ACCE-D819CB9AE206}"/>
              </a:ext>
            </a:extLst>
          </p:cNvPr>
          <p:cNvSpPr txBox="1"/>
          <p:nvPr/>
        </p:nvSpPr>
        <p:spPr>
          <a:xfrm>
            <a:off x="3959738" y="5527734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데이터</a:t>
            </a:r>
            <a:endParaRPr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0AB9D-6FB3-4BFC-91D6-C15F4BC34C2E}"/>
              </a:ext>
            </a:extLst>
          </p:cNvPr>
          <p:cNvSpPr/>
          <p:nvPr/>
        </p:nvSpPr>
        <p:spPr>
          <a:xfrm>
            <a:off x="3064111" y="5885350"/>
            <a:ext cx="6298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748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불 사진 중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524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장을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data,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224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장을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data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지정하였고 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871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불이 없는 사진 중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610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장을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data,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261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장을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data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지정하였다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이미지는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28X28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픽셀로 변환하여 학습을 진행하였다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C0855D-D4FF-4692-8DCA-65966FFBB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55" y="2180367"/>
            <a:ext cx="3145532" cy="2097021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284A53-B368-4AC8-9F56-BBAC0BDDF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581" y="3095527"/>
            <a:ext cx="266700" cy="266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0767D21-6EAE-4D30-B639-DCA598AA31F4}"/>
              </a:ext>
            </a:extLst>
          </p:cNvPr>
          <p:cNvCxnSpPr>
            <a:cxnSpLocks/>
          </p:cNvCxnSpPr>
          <p:nvPr/>
        </p:nvCxnSpPr>
        <p:spPr>
          <a:xfrm>
            <a:off x="9742087" y="2286000"/>
            <a:ext cx="1234494" cy="809527"/>
          </a:xfrm>
          <a:prstGeom prst="line">
            <a:avLst/>
          </a:prstGeom>
          <a:ln w="22225">
            <a:solidFill>
              <a:srgbClr val="C00000"/>
            </a:solidFill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5086547-C57D-43B1-ACB8-D9196D848B53}"/>
              </a:ext>
            </a:extLst>
          </p:cNvPr>
          <p:cNvCxnSpPr>
            <a:cxnSpLocks/>
          </p:cNvCxnSpPr>
          <p:nvPr/>
        </p:nvCxnSpPr>
        <p:spPr>
          <a:xfrm flipH="1">
            <a:off x="9737648" y="3353349"/>
            <a:ext cx="1247813" cy="818405"/>
          </a:xfrm>
          <a:prstGeom prst="line">
            <a:avLst/>
          </a:prstGeom>
          <a:ln w="22225">
            <a:solidFill>
              <a:srgbClr val="C00000"/>
            </a:solidFill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30C35-61AC-41FB-A342-5E4B85217399}"/>
              </a:ext>
            </a:extLst>
          </p:cNvPr>
          <p:cNvSpPr/>
          <p:nvPr/>
        </p:nvSpPr>
        <p:spPr>
          <a:xfrm>
            <a:off x="8466537" y="4349127"/>
            <a:ext cx="14821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28X28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픽셀로 변환</a:t>
            </a:r>
          </a:p>
        </p:txBody>
      </p:sp>
    </p:spTree>
    <p:extLst>
      <p:ext uri="{BB962C8B-B14F-4D97-AF65-F5344CB8AC3E}">
        <p14:creationId xmlns:p14="http://schemas.microsoft.com/office/powerpoint/2010/main" val="5148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DD60550-0520-48BB-904F-A44CBA15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9C70D0-6529-4DA2-B2E9-D31C6F3ACBE6}"/>
              </a:ext>
            </a:extLst>
          </p:cNvPr>
          <p:cNvSpPr/>
          <p:nvPr/>
        </p:nvSpPr>
        <p:spPr>
          <a:xfrm>
            <a:off x="7205292" y="3090524"/>
            <a:ext cx="48123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알고리즘 중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인식에 많이 사용되는 알고리즘이다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5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Artificial Neural Network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 종류이며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Matrix</a:t>
            </a: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데이터나 이미지 데이터에 대하여 추출해내는 데에 쓰인다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5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신경망에 필터기술을 병합하여 신경망이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이미지를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 습득할 수 있도록 </a:t>
            </a:r>
            <a:r>
              <a:rPr lang="ko-KR" altLang="en-US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최적화시킨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알고리즘이다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85CF32-651F-4D6D-8657-26D96DA5879A}"/>
              </a:ext>
            </a:extLst>
          </p:cNvPr>
          <p:cNvSpPr txBox="1"/>
          <p:nvPr/>
        </p:nvSpPr>
        <p:spPr>
          <a:xfrm>
            <a:off x="7205292" y="2630974"/>
            <a:ext cx="37065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(Convolutional neural network)</a:t>
            </a:r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이란</a:t>
            </a:r>
            <a:r>
              <a:rPr lang="en-US" altLang="ko-KR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 </a:t>
            </a:r>
            <a:endParaRPr lang="ko-KR" altLang="en-US" sz="2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AA97D1-94A5-4E30-BFA8-10C5CC9F2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970455"/>
            <a:ext cx="4998028" cy="32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6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EAA97D1-94A5-4E30-BFA8-10C5CC9F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970455"/>
            <a:ext cx="4998028" cy="3294224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DD60550-0520-48BB-904F-A44CBA15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9C70D0-6529-4DA2-B2E9-D31C6F3ACBE6}"/>
              </a:ext>
            </a:extLst>
          </p:cNvPr>
          <p:cNvSpPr/>
          <p:nvPr/>
        </p:nvSpPr>
        <p:spPr>
          <a:xfrm>
            <a:off x="7108579" y="4270021"/>
            <a:ext cx="41749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28x28x3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이미지의 한 부분을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Filter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통과시켜 화재라는 특성을 가지고 있으면 큰 값이 나오고 갖고 있지 않으면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가까운 값이 나오게 된다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화재의 다양한 특성을 추출하기 위해 여러 개의 필터를 사용하였다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85CF32-651F-4D6D-8657-26D96DA5879A}"/>
              </a:ext>
            </a:extLst>
          </p:cNvPr>
          <p:cNvSpPr txBox="1"/>
          <p:nvPr/>
        </p:nvSpPr>
        <p:spPr>
          <a:xfrm>
            <a:off x="7205292" y="1970455"/>
            <a:ext cx="37065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Convolution</a:t>
            </a:r>
            <a:endParaRPr lang="ko-KR" altLang="en-US" sz="2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7"/>
          <a:stretch/>
        </p:blipFill>
        <p:spPr>
          <a:xfrm>
            <a:off x="7205292" y="2521133"/>
            <a:ext cx="3814854" cy="15675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3A06E9-6CF0-4B65-80F5-7FA0416C7406}"/>
              </a:ext>
            </a:extLst>
          </p:cNvPr>
          <p:cNvSpPr/>
          <p:nvPr/>
        </p:nvSpPr>
        <p:spPr>
          <a:xfrm>
            <a:off x="1899228" y="2155121"/>
            <a:ext cx="3150292" cy="2162879"/>
          </a:xfrm>
          <a:prstGeom prst="rect">
            <a:avLst/>
          </a:prstGeom>
          <a:noFill/>
          <a:ln w="57150">
            <a:solidFill>
              <a:srgbClr val="DC3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32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AF93A2-A3B0-4D3D-9627-8437BF080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5" y="2277356"/>
            <a:ext cx="5879707" cy="3275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FDD3F6-BC55-4C5B-94CA-550F12EA1C5A}"/>
              </a:ext>
            </a:extLst>
          </p:cNvPr>
          <p:cNvSpPr txBox="1"/>
          <p:nvPr/>
        </p:nvSpPr>
        <p:spPr>
          <a:xfrm>
            <a:off x="6760959" y="2180214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Sigmoid </a:t>
            </a:r>
            <a:r>
              <a:rPr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함수</a:t>
            </a:r>
            <a:endParaRPr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BF33D6-510C-4B69-8B72-0D923C08B59D}"/>
              </a:ext>
            </a:extLst>
          </p:cNvPr>
          <p:cNvSpPr/>
          <p:nvPr/>
        </p:nvSpPr>
        <p:spPr>
          <a:xfrm>
            <a:off x="6703084" y="2457213"/>
            <a:ext cx="512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Sigmoid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0&lt;n&lt;1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사이의 값만 다루므로 결국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 rule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이용해 계속 값을 곱해 나간다고 했을 때 결과 값이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수렴할 수 밖에 없다는 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한계를 가지고 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한계를 극복하기 위해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Sigmoid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함수가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작아지지 않게 하는 위한 대안으로 여러 함수들이 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7E92D-5864-4190-8E77-50431F3F6992}"/>
              </a:ext>
            </a:extLst>
          </p:cNvPr>
          <p:cNvSpPr txBox="1"/>
          <p:nvPr/>
        </p:nvSpPr>
        <p:spPr>
          <a:xfrm>
            <a:off x="6760959" y="3872626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ReLU</a:t>
            </a:r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함수</a:t>
            </a:r>
            <a:endParaRPr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68B21A-CBED-48A3-9389-9AA5D2DEC990}"/>
              </a:ext>
            </a:extLst>
          </p:cNvPr>
          <p:cNvSpPr/>
          <p:nvPr/>
        </p:nvSpPr>
        <p:spPr>
          <a:xfrm>
            <a:off x="6703084" y="4241593"/>
            <a:ext cx="5125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ReLU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작은 값이 나온 경우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반환하고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큰 값이 나온 경우 그 값을 그대로 반환하는 함수이다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r>
              <a:rPr lang="en-US" altLang="ko-KR" sz="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큰 값일 경우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반환하는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sigmoid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다르다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내부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hidden layer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에는 </a:t>
            </a:r>
            <a:r>
              <a:rPr lang="en-US" altLang="ko-KR" sz="12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ReLU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적용하고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 layer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에서만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sigmoid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적용하면 이전에 비해 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정확도가 훨씬 올라가게 된다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632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31538D2-8ED5-42B2-A26D-4B0554AF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970455"/>
            <a:ext cx="4998028" cy="3294224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DD60550-0520-48BB-904F-A44CBA15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9C70D0-6529-4DA2-B2E9-D31C6F3ACBE6}"/>
              </a:ext>
            </a:extLst>
          </p:cNvPr>
          <p:cNvSpPr/>
          <p:nvPr/>
        </p:nvSpPr>
        <p:spPr>
          <a:xfrm>
            <a:off x="7205292" y="2575746"/>
            <a:ext cx="40926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128</a:t>
            </a:r>
            <a:r>
              <a:rPr lang="ko-KR" altLang="en-US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겹으로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쌓여 있는 화재의 특징을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connected </a:t>
            </a: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하나로 합친 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sigmoid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적용시켜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화재 이미지일 때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출력하고 화재 이미지가 아닐 때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출력하도록 모델을 구성했다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880CD-3C58-42FA-A9FE-F880D7267B52}"/>
              </a:ext>
            </a:extLst>
          </p:cNvPr>
          <p:cNvSpPr txBox="1"/>
          <p:nvPr/>
        </p:nvSpPr>
        <p:spPr>
          <a:xfrm>
            <a:off x="7205292" y="2206414"/>
            <a:ext cx="37065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Fully Connected / Sigmoid</a:t>
            </a:r>
            <a:endParaRPr lang="ko-KR" altLang="en-US" sz="2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A76F7F-5914-4F1A-A172-4717FBBA5111}"/>
              </a:ext>
            </a:extLst>
          </p:cNvPr>
          <p:cNvSpPr/>
          <p:nvPr/>
        </p:nvSpPr>
        <p:spPr>
          <a:xfrm>
            <a:off x="4998028" y="2213303"/>
            <a:ext cx="1280160" cy="2162879"/>
          </a:xfrm>
          <a:prstGeom prst="rect">
            <a:avLst/>
          </a:prstGeom>
          <a:noFill/>
          <a:ln w="57150">
            <a:solidFill>
              <a:srgbClr val="DC3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2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5">
            <a:extLst>
              <a:ext uri="{FF2B5EF4-FFF2-40B4-BE49-F238E27FC236}">
                <a16:creationId xmlns:a16="http://schemas.microsoft.com/office/drawing/2014/main" id="{15FF621F-EF49-4E47-A1AA-3210ED52B733}"/>
              </a:ext>
            </a:extLst>
          </p:cNvPr>
          <p:cNvSpPr/>
          <p:nvPr/>
        </p:nvSpPr>
        <p:spPr>
          <a:xfrm>
            <a:off x="978460" y="4031706"/>
            <a:ext cx="3426935" cy="573374"/>
          </a:xfrm>
          <a:prstGeom prst="roundRect">
            <a:avLst/>
          </a:prstGeom>
          <a:solidFill>
            <a:srgbClr val="DC3C24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850008" y="4179894"/>
            <a:ext cx="36838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Cross-entropy 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DBF33D6-510C-4B69-8B72-0D923C08B59D}"/>
                  </a:ext>
                </a:extLst>
              </p:cNvPr>
              <p:cNvSpPr/>
              <p:nvPr/>
            </p:nvSpPr>
            <p:spPr>
              <a:xfrm>
                <a:off x="6051263" y="3370920"/>
                <a:ext cx="4828940" cy="1390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Sigmoid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예측한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값과 실제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값의 거리를 계산하는 것이다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fontAlgn="base"/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Cost 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값이 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가까울 수록 예측 값과 실제 값의 거리가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가깝다는 것을 의미한다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fontAlgn="base"/>
                <a:endParaRPr lang="en-US" altLang="ko-KR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fontAlgn="base"/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이는 학습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(learning)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잘되었고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정확도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(accuracy)</a:t>
                </a:r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또한 </a:t>
                </a:r>
                <a:endParaRPr lang="en-US" altLang="ko-KR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fontAlgn="base"/>
                <a:r>
                  <a:rPr lang="ko-KR" altLang="en-US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높다는 것을 의미한다</a:t>
                </a:r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DBF33D6-510C-4B69-8B72-0D923C08B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263" y="3370920"/>
                <a:ext cx="4828940" cy="1390830"/>
              </a:xfrm>
              <a:prstGeom prst="rect">
                <a:avLst/>
              </a:prstGeom>
              <a:blipFill>
                <a:blip r:embed="rId4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6096000" y="3068737"/>
            <a:ext cx="3992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0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Cross-entropy cost function</a:t>
            </a:r>
          </a:p>
        </p:txBody>
      </p:sp>
    </p:spTree>
    <p:extLst>
      <p:ext uri="{BB962C8B-B14F-4D97-AF65-F5344CB8AC3E}">
        <p14:creationId xmlns:p14="http://schemas.microsoft.com/office/powerpoint/2010/main" val="268746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5">
            <a:extLst>
              <a:ext uri="{FF2B5EF4-FFF2-40B4-BE49-F238E27FC236}">
                <a16:creationId xmlns:a16="http://schemas.microsoft.com/office/drawing/2014/main" id="{15FF621F-EF49-4E47-A1AA-3210ED52B733}"/>
              </a:ext>
            </a:extLst>
          </p:cNvPr>
          <p:cNvSpPr/>
          <p:nvPr/>
        </p:nvSpPr>
        <p:spPr>
          <a:xfrm>
            <a:off x="978460" y="4031706"/>
            <a:ext cx="3426935" cy="573374"/>
          </a:xfrm>
          <a:prstGeom prst="roundRect">
            <a:avLst/>
          </a:prstGeom>
          <a:solidFill>
            <a:srgbClr val="DC3C24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6186522" y="2791920"/>
            <a:ext cx="5141985" cy="3009440"/>
            <a:chOff x="947507" y="2652442"/>
            <a:chExt cx="5141985" cy="20029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030150" y="2652442"/>
                  <a:ext cx="3754939" cy="67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 ∗(−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2652442"/>
                  <a:ext cx="3754939" cy="6722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030150" y="3229583"/>
                  <a:ext cx="825098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3229583"/>
                  <a:ext cx="825098" cy="4601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직사각형 7"/>
                <p:cNvSpPr/>
                <p:nvPr/>
              </p:nvSpPr>
              <p:spPr>
                <a:xfrm>
                  <a:off x="947507" y="4101095"/>
                  <a:ext cx="5141985" cy="554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altLang="ko-KR" dirty="0"/>
                    <a:t>*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=∞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507" y="4101095"/>
                  <a:ext cx="5141985" cy="5542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30150" y="3665339"/>
                  <a:ext cx="5050293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US" altLang="ko-KR" dirty="0"/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ko-KR" altLang="en-US" dirty="0"/>
                    <a:t> </a:t>
                  </a:r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3665339"/>
                  <a:ext cx="5050293" cy="4601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850008" y="4179894"/>
            <a:ext cx="36838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Cross-entropy cost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6096000" y="2280063"/>
            <a:ext cx="1288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0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example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80E1AE-829E-4308-BED4-238A66DBED7F}"/>
              </a:ext>
            </a:extLst>
          </p:cNvPr>
          <p:cNvSpPr/>
          <p:nvPr/>
        </p:nvSpPr>
        <p:spPr>
          <a:xfrm>
            <a:off x="6712427" y="3620365"/>
            <a:ext cx="378503" cy="268142"/>
          </a:xfrm>
          <a:prstGeom prst="rect">
            <a:avLst/>
          </a:prstGeom>
          <a:noFill/>
          <a:ln w="57150">
            <a:solidFill>
              <a:srgbClr val="DC3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03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186522" y="2791920"/>
            <a:ext cx="5141985" cy="3009440"/>
            <a:chOff x="947507" y="2652442"/>
            <a:chExt cx="5141985" cy="20029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030150" y="2652442"/>
                  <a:ext cx="3754939" cy="67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 ∗(−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2652442"/>
                  <a:ext cx="3754939" cy="67223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030150" y="3229583"/>
                  <a:ext cx="825098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3229583"/>
                  <a:ext cx="825098" cy="4601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직사각형 7"/>
                <p:cNvSpPr/>
                <p:nvPr/>
              </p:nvSpPr>
              <p:spPr>
                <a:xfrm>
                  <a:off x="947507" y="4101095"/>
                  <a:ext cx="5141985" cy="554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altLang="ko-KR" dirty="0"/>
                    <a:t>*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=∞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507" y="4101095"/>
                  <a:ext cx="5141985" cy="5542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30150" y="3665339"/>
                  <a:ext cx="5050293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US" altLang="ko-KR" dirty="0"/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ko-KR" altLang="en-US" dirty="0"/>
                    <a:t> </a:t>
                  </a:r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50" y="3665339"/>
                  <a:ext cx="5050293" cy="4601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모서리가 둥근 직사각형 15">
            <a:extLst>
              <a:ext uri="{FF2B5EF4-FFF2-40B4-BE49-F238E27FC236}">
                <a16:creationId xmlns:a16="http://schemas.microsoft.com/office/drawing/2014/main" id="{15FF621F-EF49-4E47-A1AA-3210ED52B733}"/>
              </a:ext>
            </a:extLst>
          </p:cNvPr>
          <p:cNvSpPr/>
          <p:nvPr/>
        </p:nvSpPr>
        <p:spPr>
          <a:xfrm>
            <a:off x="978460" y="4031706"/>
            <a:ext cx="3426935" cy="573374"/>
          </a:xfrm>
          <a:prstGeom prst="roundRect">
            <a:avLst/>
          </a:prstGeom>
          <a:solidFill>
            <a:srgbClr val="DC3C24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28" y="3388019"/>
                <a:ext cx="4021401" cy="672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850008" y="4179894"/>
            <a:ext cx="36838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Cross-entropy cost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6096000" y="2280063"/>
            <a:ext cx="1288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0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example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80E1AE-829E-4308-BED4-238A66DBED7F}"/>
              </a:ext>
            </a:extLst>
          </p:cNvPr>
          <p:cNvSpPr/>
          <p:nvPr/>
        </p:nvSpPr>
        <p:spPr>
          <a:xfrm>
            <a:off x="6712427" y="3915005"/>
            <a:ext cx="378503" cy="268142"/>
          </a:xfrm>
          <a:prstGeom prst="rect">
            <a:avLst/>
          </a:prstGeom>
          <a:noFill/>
          <a:ln w="57150">
            <a:solidFill>
              <a:srgbClr val="DC3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59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1820124" y="3167784"/>
            <a:ext cx="297536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20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Optimizer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30" y="1460145"/>
            <a:ext cx="4878823" cy="442908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BF33D6-510C-4B69-8B72-0D923C08B59D}"/>
              </a:ext>
            </a:extLst>
          </p:cNvPr>
          <p:cNvSpPr/>
          <p:nvPr/>
        </p:nvSpPr>
        <p:spPr>
          <a:xfrm>
            <a:off x="1098663" y="3657960"/>
            <a:ext cx="44182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최소가 되는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Cost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값을 찾는 것을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optimizer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 한다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에는 많은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optimizer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내장 되어있는데 가장 성능이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좋다고 평가되는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Adam optimizer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521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타원 50">
            <a:extLst>
              <a:ext uri="{FF2B5EF4-FFF2-40B4-BE49-F238E27FC236}">
                <a16:creationId xmlns:a16="http://schemas.microsoft.com/office/drawing/2014/main" id="{EEAD3E8E-F55B-4539-9906-20DD06C113BC}"/>
              </a:ext>
            </a:extLst>
          </p:cNvPr>
          <p:cNvSpPr/>
          <p:nvPr/>
        </p:nvSpPr>
        <p:spPr>
          <a:xfrm rot="21235120">
            <a:off x="-460412" y="4302089"/>
            <a:ext cx="6553498" cy="2771295"/>
          </a:xfrm>
          <a:prstGeom prst="ellipse">
            <a:avLst/>
          </a:prstGeom>
          <a:gradFill>
            <a:gsLst>
              <a:gs pos="87000">
                <a:schemeClr val="bg1"/>
              </a:gs>
              <a:gs pos="37000">
                <a:schemeClr val="bg1">
                  <a:lumMod val="65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18AA9-8535-4088-A1B6-97805F831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31" name="모서리가 둥근 직사각형 15">
            <a:extLst>
              <a:ext uri="{FF2B5EF4-FFF2-40B4-BE49-F238E27FC236}">
                <a16:creationId xmlns:a16="http://schemas.microsoft.com/office/drawing/2014/main" id="{DDBDA47C-16A0-4757-8CFB-301A73607627}"/>
              </a:ext>
            </a:extLst>
          </p:cNvPr>
          <p:cNvSpPr/>
          <p:nvPr/>
        </p:nvSpPr>
        <p:spPr>
          <a:xfrm>
            <a:off x="5963378" y="4610"/>
            <a:ext cx="7060239" cy="6889796"/>
          </a:xfrm>
          <a:prstGeom prst="roundRect">
            <a:avLst/>
          </a:prstGeom>
          <a:solidFill>
            <a:srgbClr val="DC3C24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E7560A-E740-4EEF-BF70-9C93DB638402}"/>
              </a:ext>
            </a:extLst>
          </p:cNvPr>
          <p:cNvGrpSpPr/>
          <p:nvPr/>
        </p:nvGrpSpPr>
        <p:grpSpPr>
          <a:xfrm>
            <a:off x="6646666" y="906623"/>
            <a:ext cx="5693665" cy="666222"/>
            <a:chOff x="172086" y="2768667"/>
            <a:chExt cx="5693665" cy="66622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DC2B3F6-7D71-4983-92C0-B707AD653D0B}"/>
                </a:ext>
              </a:extLst>
            </p:cNvPr>
            <p:cNvGrpSpPr/>
            <p:nvPr/>
          </p:nvGrpSpPr>
          <p:grpSpPr>
            <a:xfrm>
              <a:off x="172086" y="2768667"/>
              <a:ext cx="5693665" cy="606532"/>
              <a:chOff x="172086" y="2768667"/>
              <a:chExt cx="5693665" cy="60653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72086" y="2768667"/>
                <a:ext cx="5693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DE4933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1 </a:t>
                </a:r>
                <a:r>
                  <a:rPr lang="ko-KR" altLang="en-US" sz="2400" dirty="0">
                    <a:solidFill>
                      <a:srgbClr val="DE4933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분석 배경</a:t>
                </a:r>
                <a:endParaRPr lang="ko-KR" altLang="en-US" sz="2000" dirty="0">
                  <a:solidFill>
                    <a:srgbClr val="DE4933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" name="직사각형 10"/>
              <p:cNvSpPr>
                <a:spLocks/>
              </p:cNvSpPr>
              <p:nvPr/>
            </p:nvSpPr>
            <p:spPr>
              <a:xfrm>
                <a:off x="327672" y="3231199"/>
                <a:ext cx="33600" cy="144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40867" y="3173279"/>
              <a:ext cx="3939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화재감지의 필요성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EB93121-88C3-4640-81BB-E5629745B0FE}"/>
              </a:ext>
            </a:extLst>
          </p:cNvPr>
          <p:cNvGrpSpPr/>
          <p:nvPr/>
        </p:nvGrpSpPr>
        <p:grpSpPr>
          <a:xfrm>
            <a:off x="6646666" y="2036024"/>
            <a:ext cx="5693665" cy="666222"/>
            <a:chOff x="160511" y="2768667"/>
            <a:chExt cx="5693665" cy="66622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5CC592E-6008-48A1-A8E1-000710AA8004}"/>
                </a:ext>
              </a:extLst>
            </p:cNvPr>
            <p:cNvGrpSpPr/>
            <p:nvPr/>
          </p:nvGrpSpPr>
          <p:grpSpPr>
            <a:xfrm>
              <a:off x="160511" y="2768667"/>
              <a:ext cx="5693665" cy="606532"/>
              <a:chOff x="160511" y="2768667"/>
              <a:chExt cx="5693665" cy="60653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92D98CD-A724-4BDA-8415-5A2C06320944}"/>
                  </a:ext>
                </a:extLst>
              </p:cNvPr>
              <p:cNvSpPr txBox="1"/>
              <p:nvPr/>
            </p:nvSpPr>
            <p:spPr>
              <a:xfrm>
                <a:off x="160511" y="2768667"/>
                <a:ext cx="5693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DE4933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2 </a:t>
                </a:r>
                <a:r>
                  <a:rPr lang="ko-KR" altLang="en-US" sz="2400" dirty="0">
                    <a:solidFill>
                      <a:srgbClr val="DE4933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분석 목적</a:t>
                </a:r>
                <a:endParaRPr lang="ko-KR" altLang="en-US" sz="2000" dirty="0">
                  <a:solidFill>
                    <a:srgbClr val="DE4933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C44A07C-32AB-48F2-8FE2-6CE35B2ECB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672" y="3231199"/>
                <a:ext cx="33600" cy="144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EC0000-7A9C-4ED7-845A-629456969CEC}"/>
                </a:ext>
              </a:extLst>
            </p:cNvPr>
            <p:cNvSpPr txBox="1"/>
            <p:nvPr/>
          </p:nvSpPr>
          <p:spPr>
            <a:xfrm>
              <a:off x="340867" y="3173279"/>
              <a:ext cx="3939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화재 분류 모델 생성</a:t>
              </a:r>
              <a:r>
                <a:rPr lang="en-US" altLang="ko-KR" sz="1050" dirty="0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50" dirty="0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인식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C11867-6141-459B-8C72-52C03C5B2950}"/>
              </a:ext>
            </a:extLst>
          </p:cNvPr>
          <p:cNvGrpSpPr/>
          <p:nvPr/>
        </p:nvGrpSpPr>
        <p:grpSpPr>
          <a:xfrm>
            <a:off x="6646666" y="3165425"/>
            <a:ext cx="5693665" cy="666222"/>
            <a:chOff x="160511" y="2768667"/>
            <a:chExt cx="5693665" cy="66622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F835FF5-2AF8-4846-974E-EDDF99C1CBB9}"/>
                </a:ext>
              </a:extLst>
            </p:cNvPr>
            <p:cNvGrpSpPr/>
            <p:nvPr/>
          </p:nvGrpSpPr>
          <p:grpSpPr>
            <a:xfrm>
              <a:off x="160511" y="2768667"/>
              <a:ext cx="5693665" cy="606532"/>
              <a:chOff x="160511" y="2768667"/>
              <a:chExt cx="5693665" cy="60653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CFB538-9121-48D4-B54C-BF1CE3DBCBB2}"/>
                  </a:ext>
                </a:extLst>
              </p:cNvPr>
              <p:cNvSpPr txBox="1"/>
              <p:nvPr/>
            </p:nvSpPr>
            <p:spPr>
              <a:xfrm>
                <a:off x="160511" y="2768667"/>
                <a:ext cx="5693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DE4933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3 </a:t>
                </a:r>
                <a:r>
                  <a:rPr lang="ko-KR" altLang="en-US" sz="2400" dirty="0">
                    <a:solidFill>
                      <a:srgbClr val="DE4933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분석 과정</a:t>
                </a:r>
                <a:endParaRPr lang="ko-KR" altLang="en-US" sz="2000" dirty="0">
                  <a:solidFill>
                    <a:srgbClr val="DE4933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4C50F3B-79A2-4A7A-80FE-0937916E0F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672" y="3231199"/>
                <a:ext cx="33600" cy="144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E0473C-EE38-4B44-9451-5BB85F8EEDCB}"/>
                </a:ext>
              </a:extLst>
            </p:cNvPr>
            <p:cNvSpPr txBox="1"/>
            <p:nvPr/>
          </p:nvSpPr>
          <p:spPr>
            <a:xfrm>
              <a:off x="340867" y="3173279"/>
              <a:ext cx="3939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Flow Chart, CNN, OPEN CV</a:t>
              </a:r>
              <a:endParaRPr lang="ko-KR" altLang="en-US" sz="1050" dirty="0">
                <a:solidFill>
                  <a:srgbClr val="DE4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8FD1FE5-B126-4E46-808C-2D3C80639B6E}"/>
              </a:ext>
            </a:extLst>
          </p:cNvPr>
          <p:cNvGrpSpPr/>
          <p:nvPr/>
        </p:nvGrpSpPr>
        <p:grpSpPr>
          <a:xfrm>
            <a:off x="6646666" y="4294826"/>
            <a:ext cx="5693665" cy="666222"/>
            <a:chOff x="160511" y="2768667"/>
            <a:chExt cx="5693665" cy="666222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1C20C60-4D9B-4F2F-85BC-172196F3C870}"/>
                </a:ext>
              </a:extLst>
            </p:cNvPr>
            <p:cNvGrpSpPr/>
            <p:nvPr/>
          </p:nvGrpSpPr>
          <p:grpSpPr>
            <a:xfrm>
              <a:off x="160511" y="2768667"/>
              <a:ext cx="5693665" cy="606532"/>
              <a:chOff x="160511" y="2768667"/>
              <a:chExt cx="5693665" cy="606532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54129D-549A-45A5-9636-F8CD895B4344}"/>
                  </a:ext>
                </a:extLst>
              </p:cNvPr>
              <p:cNvSpPr txBox="1"/>
              <p:nvPr/>
            </p:nvSpPr>
            <p:spPr>
              <a:xfrm>
                <a:off x="160511" y="2768667"/>
                <a:ext cx="5693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DE4933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4 </a:t>
                </a:r>
                <a:r>
                  <a:rPr lang="ko-KR" altLang="en-US" sz="2400" dirty="0">
                    <a:solidFill>
                      <a:srgbClr val="DE4933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분석 결과</a:t>
                </a:r>
                <a:endParaRPr lang="ko-KR" altLang="en-US" sz="2000" dirty="0">
                  <a:solidFill>
                    <a:srgbClr val="DE4933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44D105B-2774-4AC9-B0BF-DCB5643574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672" y="3231199"/>
                <a:ext cx="33600" cy="144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4B92B4-23EC-4EC3-89B4-C483BA116648}"/>
                </a:ext>
              </a:extLst>
            </p:cNvPr>
            <p:cNvSpPr txBox="1"/>
            <p:nvPr/>
          </p:nvSpPr>
          <p:spPr>
            <a:xfrm>
              <a:off x="340867" y="3173279"/>
              <a:ext cx="3939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텐서보드</a:t>
              </a:r>
              <a:r>
                <a:rPr lang="en-US" altLang="ko-KR" sz="1050" dirty="0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50" dirty="0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사용 영상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01AA21-03B3-4C2F-8D36-3B7087B369F5}"/>
              </a:ext>
            </a:extLst>
          </p:cNvPr>
          <p:cNvGrpSpPr/>
          <p:nvPr/>
        </p:nvGrpSpPr>
        <p:grpSpPr>
          <a:xfrm>
            <a:off x="6646666" y="5424228"/>
            <a:ext cx="5693665" cy="666222"/>
            <a:chOff x="160511" y="2768667"/>
            <a:chExt cx="5693665" cy="666222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3D0CDCC-1617-4167-80BE-CDACFA7C0728}"/>
                </a:ext>
              </a:extLst>
            </p:cNvPr>
            <p:cNvGrpSpPr/>
            <p:nvPr/>
          </p:nvGrpSpPr>
          <p:grpSpPr>
            <a:xfrm>
              <a:off x="160511" y="2768667"/>
              <a:ext cx="5693665" cy="606532"/>
              <a:chOff x="160511" y="2768667"/>
              <a:chExt cx="5693665" cy="606532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0BF42D2-F432-4672-819F-293EE3EB6616}"/>
                  </a:ext>
                </a:extLst>
              </p:cNvPr>
              <p:cNvSpPr txBox="1"/>
              <p:nvPr/>
            </p:nvSpPr>
            <p:spPr>
              <a:xfrm>
                <a:off x="160511" y="2768667"/>
                <a:ext cx="5693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DE4933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5 </a:t>
                </a:r>
                <a:r>
                  <a:rPr lang="ko-KR" altLang="en-US" sz="2400" dirty="0">
                    <a:solidFill>
                      <a:srgbClr val="DE4933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참고 자료 및 분석 도구</a:t>
                </a:r>
                <a:r>
                  <a:rPr lang="en-US" altLang="ko-KR" sz="2400" dirty="0">
                    <a:solidFill>
                      <a:srgbClr val="DE4933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	</a:t>
                </a:r>
                <a:endParaRPr lang="ko-KR" altLang="en-US" sz="2000" dirty="0">
                  <a:solidFill>
                    <a:srgbClr val="DE4933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D724EEE-679C-4B4B-8D1B-71AA1800F6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672" y="3231199"/>
                <a:ext cx="33600" cy="144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5099AE-6E00-4C99-8038-5A4D163EF74B}"/>
                </a:ext>
              </a:extLst>
            </p:cNvPr>
            <p:cNvSpPr txBox="1"/>
            <p:nvPr/>
          </p:nvSpPr>
          <p:spPr>
            <a:xfrm>
              <a:off x="340867" y="3173279"/>
              <a:ext cx="3939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 문헌 </a:t>
              </a:r>
              <a:r>
                <a:rPr lang="en-US" altLang="ko-KR" sz="1050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50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</a:t>
              </a:r>
              <a:r>
                <a:rPr lang="ko-KR" altLang="en-US" sz="1050" dirty="0">
                  <a:solidFill>
                    <a:srgbClr val="DE49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도구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3E6D1E2-E345-4054-B97A-1FEA1DB9E916}"/>
              </a:ext>
            </a:extLst>
          </p:cNvPr>
          <p:cNvSpPr txBox="1"/>
          <p:nvPr/>
        </p:nvSpPr>
        <p:spPr>
          <a:xfrm>
            <a:off x="6762416" y="238047"/>
            <a:ext cx="26581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32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13D3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CONTENTS</a:t>
            </a:r>
            <a:endParaRPr lang="ko-KR" altLang="en-US" sz="32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413D3D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884DA81-80F7-473F-BFEF-E829771C1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386" y="3052288"/>
            <a:ext cx="5519610" cy="369813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C008ABD-C80A-48FF-AE55-8FB4A1A29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20" y="4624660"/>
            <a:ext cx="396542" cy="39654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16A4C1C-0A1B-4D08-884E-90D36DB1B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03" y="4822931"/>
            <a:ext cx="396542" cy="39654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292BCAE-AE45-4436-A61B-5627895ED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985" y="4822931"/>
            <a:ext cx="396542" cy="39654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C0B1AA9-6D9C-4394-BAB0-8ACB8FBFD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214" y="4160632"/>
            <a:ext cx="396542" cy="39654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4011D62-257D-4038-87BB-22131116B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96" y="4160632"/>
            <a:ext cx="396542" cy="39654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DB3C3E9-8A50-4F4F-9C77-513A44D5E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37" y="3516059"/>
            <a:ext cx="631176" cy="6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70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E00C3A3-1FAF-4BEE-A0F1-D45D20A01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2"/>
          <a:stretch/>
        </p:blipFill>
        <p:spPr>
          <a:xfrm>
            <a:off x="3244598" y="1919428"/>
            <a:ext cx="5702804" cy="2683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FC043-3BC1-4B5C-A6EE-D59F93388A46}"/>
              </a:ext>
            </a:extLst>
          </p:cNvPr>
          <p:cNvSpPr txBox="1"/>
          <p:nvPr/>
        </p:nvSpPr>
        <p:spPr>
          <a:xfrm>
            <a:off x="3842601" y="4885677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Overfitting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515780-3EBA-4598-9718-54F8537C3704}"/>
              </a:ext>
            </a:extLst>
          </p:cNvPr>
          <p:cNvSpPr/>
          <p:nvPr/>
        </p:nvSpPr>
        <p:spPr>
          <a:xfrm>
            <a:off x="3533472" y="5243293"/>
            <a:ext cx="512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딥러닝의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큰 문제점인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overfitting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학습데이터를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과하게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 학습하는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것을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뜻한다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달리 말해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데이터에 대해 과하게 학습하여 실제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데이터에 대한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오차가 증가하는 현상이라고 할 수 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062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분석결과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3D7E4B-16CD-41AE-8AC9-39CAA6A7F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/>
          <a:stretch/>
        </p:blipFill>
        <p:spPr>
          <a:xfrm>
            <a:off x="6566211" y="2429691"/>
            <a:ext cx="5027371" cy="23680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B666E4-277E-4DC6-9EDD-7B32BF21736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0" r="27509" b="9473"/>
          <a:stretch/>
        </p:blipFill>
        <p:spPr>
          <a:xfrm>
            <a:off x="1134671" y="2429691"/>
            <a:ext cx="3645735" cy="2198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704140" y="4797723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Dropout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230A65-47B4-4904-A816-C4535C792E45}"/>
              </a:ext>
            </a:extLst>
          </p:cNvPr>
          <p:cNvSpPr/>
          <p:nvPr/>
        </p:nvSpPr>
        <p:spPr>
          <a:xfrm>
            <a:off x="395011" y="5155339"/>
            <a:ext cx="51250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개수가 많을 때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overfitting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발생시킬 수 있으므로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임의의 확률로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들을 학습에서 제외 시켜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overfitting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방지하는 방법이다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BBA60-EABE-47E4-92AC-BD135DC86507}"/>
              </a:ext>
            </a:extLst>
          </p:cNvPr>
          <p:cNvSpPr txBox="1"/>
          <p:nvPr/>
        </p:nvSpPr>
        <p:spPr>
          <a:xfrm>
            <a:off x="6826497" y="4797723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Max</a:t>
            </a:r>
            <a:r>
              <a:rPr lang="ko-KR" altLang="en-US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pooling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F197CB-5621-4242-A6D5-FE390C44AFF6}"/>
              </a:ext>
            </a:extLst>
          </p:cNvPr>
          <p:cNvSpPr/>
          <p:nvPr/>
        </p:nvSpPr>
        <p:spPr>
          <a:xfrm>
            <a:off x="6517368" y="5155339"/>
            <a:ext cx="51250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이미지의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pixel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크면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크기도 커져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overfitting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발생시킬 수 있으므로 최대값을 대표 값으로 설정해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크기를 줄여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overfitting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방지하는 방법이다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107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OpenCV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03E562-1774-4671-AE6C-77EDB1D3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r="52278" b="10832"/>
          <a:stretch/>
        </p:blipFill>
        <p:spPr>
          <a:xfrm>
            <a:off x="926122" y="1964291"/>
            <a:ext cx="2987041" cy="2525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D7783A-8F19-4CEC-9338-78D06E3C88FE}"/>
              </a:ext>
            </a:extLst>
          </p:cNvPr>
          <p:cNvSpPr txBox="1"/>
          <p:nvPr/>
        </p:nvSpPr>
        <p:spPr>
          <a:xfrm>
            <a:off x="46977" y="4772150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RGB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E5933A-11AF-4C74-BCAF-CAB1B48E275C}"/>
              </a:ext>
            </a:extLst>
          </p:cNvPr>
          <p:cNvSpPr/>
          <p:nvPr/>
        </p:nvSpPr>
        <p:spPr>
          <a:xfrm>
            <a:off x="455698" y="5129766"/>
            <a:ext cx="3689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저장하고 불러올 때 주로 사용한다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특정한 좌표나 픽셀의 색을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(Red, Green, Blue) </a:t>
            </a:r>
          </a:p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숫자로 표현이 가능하다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B6A788-8DAA-41FC-A036-970A63EF2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4" t="393" r="-501" b="11296"/>
          <a:stretch/>
        </p:blipFill>
        <p:spPr>
          <a:xfrm>
            <a:off x="8427545" y="2144976"/>
            <a:ext cx="2827587" cy="22834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0136F5-9310-4396-96A9-BFCAF0A86E25}"/>
              </a:ext>
            </a:extLst>
          </p:cNvPr>
          <p:cNvSpPr txBox="1"/>
          <p:nvPr/>
        </p:nvSpPr>
        <p:spPr>
          <a:xfrm>
            <a:off x="7605300" y="4772150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HSV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A1824-76B1-4E98-A71A-60668EB80676}"/>
              </a:ext>
            </a:extLst>
          </p:cNvPr>
          <p:cNvSpPr/>
          <p:nvPr/>
        </p:nvSpPr>
        <p:spPr>
          <a:xfrm>
            <a:off x="8072861" y="5129766"/>
            <a:ext cx="3689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특정한 색상의 영역을 추출하고 싶을 때 사용한다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명암이나 질감 같은 느낌까지 선택할 수 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Hue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색상 값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Saturation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진함의 정도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Value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밝은 정도를 나타낸다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lh3.googleusercontent.com/7_Tomy5iv9L2B2kqdzY4M1tQPJ_ZI7Y_SG-O1H8-SCN_7BO8fDDTADmZ-NdEHBMluVJ36XwU_l8CPeV8GDcgDfqCPcMOi97SdCUDaiM87tvSnGHo6wmwpLoS4-5DiC7-6HrvNxiC">
            <a:extLst>
              <a:ext uri="{FF2B5EF4-FFF2-40B4-BE49-F238E27FC236}">
                <a16:creationId xmlns:a16="http://schemas.microsoft.com/office/drawing/2014/main" id="{4942C488-88BD-49D3-9998-EB60F073C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16" y="2233141"/>
            <a:ext cx="2562254" cy="210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6FBC85-615D-47AD-9B1F-2B0F68C2CD04}"/>
              </a:ext>
            </a:extLst>
          </p:cNvPr>
          <p:cNvSpPr txBox="1"/>
          <p:nvPr/>
        </p:nvSpPr>
        <p:spPr>
          <a:xfrm>
            <a:off x="3720268" y="4772150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Gaussian Blur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8B1AFB-6A01-4F96-977D-626A7C186F88}"/>
              </a:ext>
            </a:extLst>
          </p:cNvPr>
          <p:cNvSpPr/>
          <p:nvPr/>
        </p:nvSpPr>
        <p:spPr>
          <a:xfrm>
            <a:off x="4262861" y="5129766"/>
            <a:ext cx="3689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중심에 있는 픽셀에 높은 가중치를 부여해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Blurring(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흐리게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이미지의 노이즈를 줄이기 위해 사용한다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78835CE-9403-4998-BAFA-E574FF80E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3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OpenCV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7783A-8F19-4CEC-9338-78D06E3C88FE}"/>
              </a:ext>
            </a:extLst>
          </p:cNvPr>
          <p:cNvSpPr txBox="1"/>
          <p:nvPr/>
        </p:nvSpPr>
        <p:spPr>
          <a:xfrm>
            <a:off x="-228600" y="5047600"/>
            <a:ext cx="45067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RGB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136F5-9310-4396-96A9-BFCAF0A86E25}"/>
              </a:ext>
            </a:extLst>
          </p:cNvPr>
          <p:cNvSpPr txBox="1"/>
          <p:nvPr/>
        </p:nvSpPr>
        <p:spPr>
          <a:xfrm>
            <a:off x="3853219" y="5047600"/>
            <a:ext cx="45067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756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Gaussian Blur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5B1D02-ADFD-4923-9AB9-A052D0D9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1" y="2196361"/>
            <a:ext cx="2954657" cy="256703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57452B-A439-4F1E-98FF-F78856BF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290" y="2145484"/>
            <a:ext cx="2954656" cy="256703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41F44A-F986-467A-A25D-2C7653998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283" y="2145484"/>
            <a:ext cx="2954655" cy="252531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81D89B-E954-4558-B1F2-5120C5620731}"/>
              </a:ext>
            </a:extLst>
          </p:cNvPr>
          <p:cNvSpPr txBox="1"/>
          <p:nvPr/>
        </p:nvSpPr>
        <p:spPr>
          <a:xfrm>
            <a:off x="7874211" y="5047599"/>
            <a:ext cx="450679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5685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HSV</a:t>
            </a:r>
          </a:p>
          <a:p>
            <a:pPr algn="ctr" fontAlgn="base"/>
            <a:r>
              <a:rPr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5685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*</a:t>
            </a:r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5685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단순 </a:t>
            </a:r>
            <a:r>
              <a:rPr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5685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BGR2HSV  </a:t>
            </a:r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5685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사용시</a:t>
            </a:r>
            <a:endParaRPr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5685D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23F3F88E-7008-4FAC-B037-49097AED3A07}"/>
              </a:ext>
            </a:extLst>
          </p:cNvPr>
          <p:cNvSpPr/>
          <p:nvPr/>
        </p:nvSpPr>
        <p:spPr>
          <a:xfrm rot="5400000">
            <a:off x="3856661" y="3515291"/>
            <a:ext cx="377195" cy="204613"/>
          </a:xfrm>
          <a:prstGeom prst="triangle">
            <a:avLst>
              <a:gd name="adj" fmla="val 53267"/>
            </a:avLst>
          </a:prstGeom>
          <a:solidFill>
            <a:srgbClr val="C5332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983EAE5C-8D6E-4265-A1E8-9830AB5F39F0}"/>
              </a:ext>
            </a:extLst>
          </p:cNvPr>
          <p:cNvSpPr/>
          <p:nvPr/>
        </p:nvSpPr>
        <p:spPr>
          <a:xfrm rot="5400000">
            <a:off x="4109215" y="3515291"/>
            <a:ext cx="377195" cy="204613"/>
          </a:xfrm>
          <a:prstGeom prst="triangle">
            <a:avLst>
              <a:gd name="adj" fmla="val 53267"/>
            </a:avLst>
          </a:prstGeom>
          <a:solidFill>
            <a:srgbClr val="E1756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570EDFD0-7A82-48B1-A3A1-C08C4EB9083A}"/>
              </a:ext>
            </a:extLst>
          </p:cNvPr>
          <p:cNvSpPr/>
          <p:nvPr/>
        </p:nvSpPr>
        <p:spPr>
          <a:xfrm rot="5400000">
            <a:off x="7888386" y="3515291"/>
            <a:ext cx="377195" cy="204613"/>
          </a:xfrm>
          <a:prstGeom prst="triangle">
            <a:avLst>
              <a:gd name="adj" fmla="val 53267"/>
            </a:avLst>
          </a:prstGeom>
          <a:solidFill>
            <a:srgbClr val="C5332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7FBB0796-D2BF-4F8B-AD38-67661A517FB0}"/>
              </a:ext>
            </a:extLst>
          </p:cNvPr>
          <p:cNvSpPr/>
          <p:nvPr/>
        </p:nvSpPr>
        <p:spPr>
          <a:xfrm rot="5400000">
            <a:off x="8140940" y="3515291"/>
            <a:ext cx="377195" cy="204613"/>
          </a:xfrm>
          <a:prstGeom prst="triangle">
            <a:avLst>
              <a:gd name="adj" fmla="val 53267"/>
            </a:avLst>
          </a:prstGeom>
          <a:solidFill>
            <a:srgbClr val="E1756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30B683BC-41BE-4F36-AA80-9246C3740C5D}"/>
              </a:ext>
            </a:extLst>
          </p:cNvPr>
          <p:cNvSpPr/>
          <p:nvPr/>
        </p:nvSpPr>
        <p:spPr>
          <a:xfrm rot="5400000">
            <a:off x="7888386" y="3515291"/>
            <a:ext cx="377195" cy="204613"/>
          </a:xfrm>
          <a:prstGeom prst="triangle">
            <a:avLst>
              <a:gd name="adj" fmla="val 53267"/>
            </a:avLst>
          </a:prstGeom>
          <a:solidFill>
            <a:srgbClr val="E1756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22A13FA2-93A1-4549-AE8C-F79A56DA6590}"/>
              </a:ext>
            </a:extLst>
          </p:cNvPr>
          <p:cNvSpPr/>
          <p:nvPr/>
        </p:nvSpPr>
        <p:spPr>
          <a:xfrm rot="5400000">
            <a:off x="8140940" y="3515291"/>
            <a:ext cx="377195" cy="204613"/>
          </a:xfrm>
          <a:prstGeom prst="triangle">
            <a:avLst>
              <a:gd name="adj" fmla="val 53267"/>
            </a:avLst>
          </a:prstGeom>
          <a:solidFill>
            <a:srgbClr val="F5685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E3AD76F-AF1B-4244-B958-661CCAF54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4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15">
            <a:extLst>
              <a:ext uri="{FF2B5EF4-FFF2-40B4-BE49-F238E27FC236}">
                <a16:creationId xmlns:a16="http://schemas.microsoft.com/office/drawing/2014/main" id="{933C99EB-2151-4B32-A3C9-DA292A8600DF}"/>
              </a:ext>
            </a:extLst>
          </p:cNvPr>
          <p:cNvSpPr/>
          <p:nvPr/>
        </p:nvSpPr>
        <p:spPr>
          <a:xfrm>
            <a:off x="3262159" y="5129162"/>
            <a:ext cx="5364596" cy="896104"/>
          </a:xfrm>
          <a:prstGeom prst="roundRect">
            <a:avLst/>
          </a:prstGeom>
          <a:solidFill>
            <a:srgbClr val="DC3C24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OpenCV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5E39A9-ECA5-4925-A742-C3098DC2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06" y="2015490"/>
            <a:ext cx="3054481" cy="2827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AA0C43F-76F3-489F-8879-C3765F4A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15" y="2015490"/>
            <a:ext cx="3054481" cy="282702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F20CD0-8A73-444C-9E86-1E1D9BC3E936}"/>
              </a:ext>
            </a:extLst>
          </p:cNvPr>
          <p:cNvSpPr/>
          <p:nvPr/>
        </p:nvSpPr>
        <p:spPr>
          <a:xfrm>
            <a:off x="8276734" y="2997723"/>
            <a:ext cx="603316" cy="603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308A1-D907-4C02-B847-0A9A8FA7392C}"/>
              </a:ext>
            </a:extLst>
          </p:cNvPr>
          <p:cNvSpPr txBox="1"/>
          <p:nvPr/>
        </p:nvSpPr>
        <p:spPr>
          <a:xfrm>
            <a:off x="3691058" y="5205985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HSV </a:t>
            </a:r>
            <a:r>
              <a:rPr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지정 값을  통한 </a:t>
            </a:r>
            <a:r>
              <a:rPr lang="ko-KR" altLang="en-US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라벨링</a:t>
            </a:r>
            <a:endParaRPr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78F42-2667-4E0A-B19E-DF0FB85739D9}"/>
              </a:ext>
            </a:extLst>
          </p:cNvPr>
          <p:cNvSpPr/>
          <p:nvPr/>
        </p:nvSpPr>
        <p:spPr>
          <a:xfrm>
            <a:off x="3381929" y="5563601"/>
            <a:ext cx="512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색의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통해 인식된 색상의 부분 만을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라벨링한다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예시의 색상은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H:156 S:34 V:107 </a:t>
            </a:r>
            <a:r>
              <a:rPr lang="ko-KR" altLang="en-US" sz="1200" b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상태에서 특정색만을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인식시킨 결과이다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BBD7017-A19A-4B52-8381-B4F5ECAB1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0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4) CNN</a:t>
            </a:r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적용 및 신고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308A1-D907-4C02-B847-0A9A8FA7392C}"/>
              </a:ext>
            </a:extLst>
          </p:cNvPr>
          <p:cNvSpPr txBox="1"/>
          <p:nvPr/>
        </p:nvSpPr>
        <p:spPr>
          <a:xfrm>
            <a:off x="3978614" y="3683664"/>
            <a:ext cx="20502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라벨링을 통한 이미지 검출</a:t>
            </a:r>
            <a:endParaRPr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78F42-2667-4E0A-B19E-DF0FB85739D9}"/>
              </a:ext>
            </a:extLst>
          </p:cNvPr>
          <p:cNvSpPr/>
          <p:nvPr/>
        </p:nvSpPr>
        <p:spPr>
          <a:xfrm>
            <a:off x="3371924" y="5342125"/>
            <a:ext cx="51250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b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차적으로 인식해 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라벨링을 한 이미지에</a:t>
            </a:r>
            <a:endParaRPr lang="en-US" altLang="ko-KR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 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알고리즘을 적용시켜 이미지를 다시 분류한다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D73CE-DF46-4768-9E12-BC5FAF9C6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88" y="2015490"/>
            <a:ext cx="3054481" cy="282702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F32C17-C3DB-4FA2-822E-487CCD5895A3}"/>
              </a:ext>
            </a:extLst>
          </p:cNvPr>
          <p:cNvSpPr/>
          <p:nvPr/>
        </p:nvSpPr>
        <p:spPr>
          <a:xfrm>
            <a:off x="2148007" y="2997723"/>
            <a:ext cx="603316" cy="603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65C920-8FE1-429C-873C-06AEBD41F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5" t="34745" r="42044" b="43914"/>
          <a:stretch/>
        </p:blipFill>
        <p:spPr>
          <a:xfrm>
            <a:off x="5934452" y="2539772"/>
            <a:ext cx="1478280" cy="15400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3229BA-4DA2-4A1C-9240-824DA71FC630}"/>
              </a:ext>
            </a:extLst>
          </p:cNvPr>
          <p:cNvCxnSpPr/>
          <p:nvPr/>
        </p:nvCxnSpPr>
        <p:spPr>
          <a:xfrm flipV="1">
            <a:off x="4490580" y="3436540"/>
            <a:ext cx="1056132" cy="104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184000-8DB4-4187-97DD-585BE377F62C}"/>
              </a:ext>
            </a:extLst>
          </p:cNvPr>
          <p:cNvGrpSpPr/>
          <p:nvPr/>
        </p:nvGrpSpPr>
        <p:grpSpPr>
          <a:xfrm>
            <a:off x="7978228" y="2740547"/>
            <a:ext cx="960120" cy="1412816"/>
            <a:chOff x="7688669" y="2667000"/>
            <a:chExt cx="960120" cy="141281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4B458B8-77CE-4726-983B-5C9B170EE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8669" y="2667000"/>
              <a:ext cx="960120" cy="71628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3559E60-9CC9-4D2E-829E-0EBAE553382C}"/>
                </a:ext>
              </a:extLst>
            </p:cNvPr>
            <p:cNvCxnSpPr>
              <a:cxnSpLocks/>
            </p:cNvCxnSpPr>
            <p:nvPr/>
          </p:nvCxnSpPr>
          <p:spPr>
            <a:xfrm>
              <a:off x="7688669" y="3355863"/>
              <a:ext cx="960120" cy="723953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D7B10C-EA3A-47D4-8944-389D9402DE82}"/>
              </a:ext>
            </a:extLst>
          </p:cNvPr>
          <p:cNvSpPr txBox="1"/>
          <p:nvPr/>
        </p:nvSpPr>
        <p:spPr>
          <a:xfrm>
            <a:off x="7569608" y="4713987"/>
            <a:ext cx="20502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  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알고리즘을 통한 분류</a:t>
            </a:r>
            <a:endParaRPr lang="en-US" altLang="ko-KR" sz="14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57770D-265E-47AE-865E-2DAA384DC024}"/>
              </a:ext>
            </a:extLst>
          </p:cNvPr>
          <p:cNvSpPr txBox="1"/>
          <p:nvPr/>
        </p:nvSpPr>
        <p:spPr>
          <a:xfrm>
            <a:off x="9093608" y="2539772"/>
            <a:ext cx="450679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0: Not Tongue</a:t>
            </a:r>
          </a:p>
          <a:p>
            <a:pPr fontAlgn="base"/>
            <a:endParaRPr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E3FC3F-6D2C-43CF-A10C-2E0060B51ADF}"/>
              </a:ext>
            </a:extLst>
          </p:cNvPr>
          <p:cNvSpPr txBox="1"/>
          <p:nvPr/>
        </p:nvSpPr>
        <p:spPr>
          <a:xfrm>
            <a:off x="9093607" y="4039683"/>
            <a:ext cx="450679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1: Tongue</a:t>
            </a:r>
          </a:p>
          <a:p>
            <a:pPr fontAlgn="base"/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라벨 표시</a:t>
            </a:r>
            <a:r>
              <a:rPr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</a:t>
            </a:r>
            <a:r>
              <a:rPr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신고</a:t>
            </a:r>
            <a:endParaRPr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9D63695-6676-43A2-820A-758EEC505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6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10D6180-FB6E-4DDC-B1B1-21E09DDE9ED3}"/>
              </a:ext>
            </a:extLst>
          </p:cNvPr>
          <p:cNvGrpSpPr/>
          <p:nvPr/>
        </p:nvGrpSpPr>
        <p:grpSpPr>
          <a:xfrm>
            <a:off x="5160016" y="3052500"/>
            <a:ext cx="1871968" cy="584776"/>
            <a:chOff x="5351792" y="3052500"/>
            <a:chExt cx="1871968" cy="58477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81C65C-C660-4157-97E3-CFB4AC3B553E}"/>
                </a:ext>
              </a:extLst>
            </p:cNvPr>
            <p:cNvSpPr/>
            <p:nvPr/>
          </p:nvSpPr>
          <p:spPr>
            <a:xfrm>
              <a:off x="6197600" y="3052501"/>
              <a:ext cx="1026160" cy="584775"/>
            </a:xfrm>
            <a:prstGeom prst="rect">
              <a:avLst/>
            </a:prstGeom>
            <a:solidFill>
              <a:srgbClr val="DE493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DFC1D8-9042-4CCB-B2F8-7FE5B2EF6A65}"/>
                </a:ext>
              </a:extLst>
            </p:cNvPr>
            <p:cNvSpPr txBox="1"/>
            <p:nvPr/>
          </p:nvSpPr>
          <p:spPr>
            <a:xfrm>
              <a:off x="5351792" y="3052500"/>
              <a:ext cx="1871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3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742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5">
            <a:extLst>
              <a:ext uri="{FF2B5EF4-FFF2-40B4-BE49-F238E27FC236}">
                <a16:creationId xmlns:a16="http://schemas.microsoft.com/office/drawing/2014/main" id="{86C46A9C-E80C-4D1D-A445-036A2163935D}"/>
              </a:ext>
            </a:extLst>
          </p:cNvPr>
          <p:cNvSpPr/>
          <p:nvPr/>
        </p:nvSpPr>
        <p:spPr>
          <a:xfrm>
            <a:off x="3413702" y="5316779"/>
            <a:ext cx="5364596" cy="896104"/>
          </a:xfrm>
          <a:prstGeom prst="roundRect">
            <a:avLst/>
          </a:prstGeom>
          <a:solidFill>
            <a:srgbClr val="DC3C24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분석결과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3539F7A-7628-4554-8DC5-D957B80D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AA97D1-94A5-4E30-BFA8-10C5CC9F2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9" y="1720213"/>
            <a:ext cx="4326758" cy="28517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7" b="6979"/>
          <a:stretch/>
        </p:blipFill>
        <p:spPr>
          <a:xfrm>
            <a:off x="6518366" y="863512"/>
            <a:ext cx="4494666" cy="39447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52" t="2538" r="4638" b="82040"/>
          <a:stretch/>
        </p:blipFill>
        <p:spPr>
          <a:xfrm>
            <a:off x="10191443" y="3361238"/>
            <a:ext cx="1643178" cy="12107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9C70D0-6529-4DA2-B2E9-D31C6F3ACBE6}"/>
              </a:ext>
            </a:extLst>
          </p:cNvPr>
          <p:cNvSpPr/>
          <p:nvPr/>
        </p:nvSpPr>
        <p:spPr>
          <a:xfrm>
            <a:off x="3966225" y="5614099"/>
            <a:ext cx="4606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 구현 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우측은 </a:t>
            </a:r>
            <a:r>
              <a:rPr lang="en-US" altLang="ko-KR" sz="14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Graph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5512526" y="2835864"/>
            <a:ext cx="871506" cy="4298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1D060-E416-4B79-A5A5-41194CB9BF73}"/>
              </a:ext>
            </a:extLst>
          </p:cNvPr>
          <p:cNvSpPr txBox="1"/>
          <p:nvPr/>
        </p:nvSpPr>
        <p:spPr>
          <a:xfrm>
            <a:off x="4016022" y="5393602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46713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분석결과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BF33D6-510C-4B69-8B72-0D923C08B59D}"/>
              </a:ext>
            </a:extLst>
          </p:cNvPr>
          <p:cNvSpPr/>
          <p:nvPr/>
        </p:nvSpPr>
        <p:spPr>
          <a:xfrm>
            <a:off x="6869626" y="2700396"/>
            <a:ext cx="43693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1134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이미지를 갖고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번의 학습을 시행 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번의 시행마다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cost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accuracy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출력하였다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학습이 진행될 수록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cost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수렴하고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accuracy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빠르게 가까워지고 있으므로 학습이  잘 이뤄졌다는 것을 확인 할 수 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485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이미지로 학습 모델을 평가하였을 때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accuracy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0.94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이므로 결과적으로 이미지에서 불을 잘 검출 해 내는 알고리즘을 구현 하였다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t="31038" r="57572" b="30848"/>
          <a:stretch/>
        </p:blipFill>
        <p:spPr>
          <a:xfrm>
            <a:off x="1435732" y="2342372"/>
            <a:ext cx="3238018" cy="3143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1567056" y="2065373"/>
            <a:ext cx="29753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Learning result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6960553" y="2342372"/>
            <a:ext cx="29753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explain</a:t>
            </a:r>
          </a:p>
        </p:txBody>
      </p:sp>
    </p:spTree>
    <p:extLst>
      <p:ext uri="{BB962C8B-B14F-4D97-AF65-F5344CB8AC3E}">
        <p14:creationId xmlns:p14="http://schemas.microsoft.com/office/powerpoint/2010/main" val="1906199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분석결과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CNN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AFEE-2E57-4DF0-9D8B-1608820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7824539" y="1006127"/>
            <a:ext cx="1214960" cy="276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394E5-E991-4119-994E-973D70C5413A}"/>
              </a:ext>
            </a:extLst>
          </p:cNvPr>
          <p:cNvSpPr txBox="1"/>
          <p:nvPr/>
        </p:nvSpPr>
        <p:spPr>
          <a:xfrm>
            <a:off x="7824539" y="3942488"/>
            <a:ext cx="1214960" cy="276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accuracy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t="27799" r="2179" b="13506"/>
          <a:stretch/>
        </p:blipFill>
        <p:spPr>
          <a:xfrm>
            <a:off x="6089081" y="1294399"/>
            <a:ext cx="4685876" cy="2088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23987" r="1858" b="17889"/>
          <a:stretch/>
        </p:blipFill>
        <p:spPr>
          <a:xfrm>
            <a:off x="6089081" y="4219543"/>
            <a:ext cx="4685876" cy="20886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221C5A-78D3-4F81-B835-B0C831CA33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t="31038" r="57572" b="30848"/>
          <a:stretch/>
        </p:blipFill>
        <p:spPr>
          <a:xfrm>
            <a:off x="1435732" y="2342372"/>
            <a:ext cx="3238018" cy="31437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EA3FE1-8CF1-4345-92AF-73AC34A583B1}"/>
              </a:ext>
            </a:extLst>
          </p:cNvPr>
          <p:cNvSpPr txBox="1"/>
          <p:nvPr/>
        </p:nvSpPr>
        <p:spPr>
          <a:xfrm>
            <a:off x="1567056" y="2065373"/>
            <a:ext cx="29753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Learning result</a:t>
            </a:r>
          </a:p>
        </p:txBody>
      </p:sp>
    </p:spTree>
    <p:extLst>
      <p:ext uri="{BB962C8B-B14F-4D97-AF65-F5344CB8AC3E}">
        <p14:creationId xmlns:p14="http://schemas.microsoft.com/office/powerpoint/2010/main" val="261347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3508559-1134-4E1E-87EF-B7EE759D463F}"/>
              </a:ext>
            </a:extLst>
          </p:cNvPr>
          <p:cNvGrpSpPr/>
          <p:nvPr/>
        </p:nvGrpSpPr>
        <p:grpSpPr>
          <a:xfrm>
            <a:off x="5160016" y="3052500"/>
            <a:ext cx="1871968" cy="584776"/>
            <a:chOff x="5351792" y="3052500"/>
            <a:chExt cx="1871968" cy="5847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B3635F-3D24-4B7E-91FB-05C53C98BBC5}"/>
                </a:ext>
              </a:extLst>
            </p:cNvPr>
            <p:cNvSpPr/>
            <p:nvPr/>
          </p:nvSpPr>
          <p:spPr>
            <a:xfrm>
              <a:off x="6197600" y="3052501"/>
              <a:ext cx="1026160" cy="584775"/>
            </a:xfrm>
            <a:prstGeom prst="rect">
              <a:avLst/>
            </a:prstGeom>
            <a:solidFill>
              <a:srgbClr val="DE493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41542-6E6C-4A4B-8116-F61912E31CB9}"/>
                </a:ext>
              </a:extLst>
            </p:cNvPr>
            <p:cNvSpPr txBox="1"/>
            <p:nvPr/>
          </p:nvSpPr>
          <p:spPr>
            <a:xfrm>
              <a:off x="5351792" y="3052500"/>
              <a:ext cx="1871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r>
                <a:rPr lang="ko-KR" altLang="en-US" b="1" dirty="0">
                  <a:solidFill>
                    <a:srgbClr val="65666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3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92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36086DC5-3947-497C-972B-6556132D1731}"/>
              </a:ext>
            </a:extLst>
          </p:cNvPr>
          <p:cNvSpPr/>
          <p:nvPr/>
        </p:nvSpPr>
        <p:spPr>
          <a:xfrm>
            <a:off x="3413702" y="5555922"/>
            <a:ext cx="5364596" cy="896104"/>
          </a:xfrm>
          <a:prstGeom prst="roundRect">
            <a:avLst/>
          </a:prstGeom>
          <a:solidFill>
            <a:srgbClr val="DC3C24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분석결과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OpenCV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5AA232-C591-411D-9328-BCF9515C869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66000" y="2169000"/>
            <a:ext cx="3060000" cy="2520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76192A-6B89-43DB-A4B4-5343EBB5DE0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2680"/>
          <a:stretch/>
        </p:blipFill>
        <p:spPr>
          <a:xfrm>
            <a:off x="793219" y="2154103"/>
            <a:ext cx="3060000" cy="2520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E32065-28CC-4D11-BF65-36A8A5EA2A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0018" y="2154103"/>
            <a:ext cx="3060000" cy="2520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663EFB-C4D1-40B0-BCAE-70EE536DD5E0}"/>
              </a:ext>
            </a:extLst>
          </p:cNvPr>
          <p:cNvSpPr txBox="1"/>
          <p:nvPr/>
        </p:nvSpPr>
        <p:spPr>
          <a:xfrm>
            <a:off x="69820" y="5032703"/>
            <a:ext cx="45067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RGB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75166-D618-42FC-A74B-386D8DE3C7D1}"/>
              </a:ext>
            </a:extLst>
          </p:cNvPr>
          <p:cNvSpPr txBox="1"/>
          <p:nvPr/>
        </p:nvSpPr>
        <p:spPr>
          <a:xfrm>
            <a:off x="3853219" y="5047600"/>
            <a:ext cx="45067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756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Gaussian Blur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027619-B420-4B39-9367-26562D308BDB}"/>
              </a:ext>
            </a:extLst>
          </p:cNvPr>
          <p:cNvSpPr txBox="1"/>
          <p:nvPr/>
        </p:nvSpPr>
        <p:spPr>
          <a:xfrm>
            <a:off x="7636619" y="5032702"/>
            <a:ext cx="450679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5685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HSV</a:t>
            </a:r>
          </a:p>
          <a:p>
            <a:pPr algn="ctr" fontAlgn="base"/>
            <a:r>
              <a:rPr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5685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*</a:t>
            </a:r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5685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단순 </a:t>
            </a:r>
            <a:r>
              <a:rPr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5685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BGR2HSV  </a:t>
            </a:r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5685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사용시</a:t>
            </a:r>
            <a:endParaRPr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5685D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FBBB97-9A09-4B0F-BD09-F304E60552B0}"/>
              </a:ext>
            </a:extLst>
          </p:cNvPr>
          <p:cNvSpPr txBox="1"/>
          <p:nvPr/>
        </p:nvSpPr>
        <p:spPr>
          <a:xfrm>
            <a:off x="3842601" y="5636872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영상 </a:t>
            </a:r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HSV </a:t>
            </a:r>
            <a:r>
              <a:rPr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변환</a:t>
            </a:r>
            <a:endParaRPr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9C672C-5377-412E-8568-CDC84FFE8466}"/>
              </a:ext>
            </a:extLst>
          </p:cNvPr>
          <p:cNvSpPr/>
          <p:nvPr/>
        </p:nvSpPr>
        <p:spPr>
          <a:xfrm>
            <a:off x="3533472" y="5913208"/>
            <a:ext cx="512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영상에서의 화재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인식할 수 있는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범위를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찾기 위해 영상을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변환한다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221ED-4A7E-4891-8693-F0BCD960D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45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분석결과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OpenCV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49D28B-F493-4F2B-AFAC-1C3332DA33A4}"/>
              </a:ext>
            </a:extLst>
          </p:cNvPr>
          <p:cNvSpPr txBox="1"/>
          <p:nvPr/>
        </p:nvSpPr>
        <p:spPr>
          <a:xfrm>
            <a:off x="6441907" y="1920995"/>
            <a:ext cx="450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HSV </a:t>
            </a:r>
            <a:r>
              <a:rPr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값</a:t>
            </a:r>
            <a:endParaRPr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E9DEBE-6CBD-43FA-9BC1-12632B150BA3}"/>
              </a:ext>
            </a:extLst>
          </p:cNvPr>
          <p:cNvSpPr/>
          <p:nvPr/>
        </p:nvSpPr>
        <p:spPr>
          <a:xfrm>
            <a:off x="6384032" y="2197994"/>
            <a:ext cx="512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화재 영상들에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트랙바를 적용시켜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추출했다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몇 개의 영상에서 추출한 대략적인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값의 범위를 정하였다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E0B1E58-375F-499E-BD4D-3275512E8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605491"/>
              </p:ext>
            </p:extLst>
          </p:nvPr>
        </p:nvGraphicFramePr>
        <p:xfrm>
          <a:off x="6384032" y="3374696"/>
          <a:ext cx="5017575" cy="217480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72525">
                  <a:extLst>
                    <a:ext uri="{9D8B030D-6E8A-4147-A177-3AD203B41FA5}">
                      <a16:colId xmlns:a16="http://schemas.microsoft.com/office/drawing/2014/main" val="3470868994"/>
                    </a:ext>
                  </a:extLst>
                </a:gridCol>
                <a:gridCol w="1672525">
                  <a:extLst>
                    <a:ext uri="{9D8B030D-6E8A-4147-A177-3AD203B41FA5}">
                      <a16:colId xmlns:a16="http://schemas.microsoft.com/office/drawing/2014/main" val="1953105856"/>
                    </a:ext>
                  </a:extLst>
                </a:gridCol>
                <a:gridCol w="1672525">
                  <a:extLst>
                    <a:ext uri="{9D8B030D-6E8A-4147-A177-3AD203B41FA5}">
                      <a16:colId xmlns:a16="http://schemas.microsoft.com/office/drawing/2014/main" val="2247484299"/>
                    </a:ext>
                  </a:extLst>
                </a:gridCol>
              </a:tblGrid>
              <a:tr h="1935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Lower</a:t>
                      </a:r>
                      <a:endParaRPr lang="ko-KR" altLang="en-US" sz="1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Upper</a:t>
                      </a:r>
                    </a:p>
                  </a:txBody>
                  <a:tcPr>
                    <a:solidFill>
                      <a:srgbClr val="F3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65443"/>
                  </a:ext>
                </a:extLst>
              </a:tr>
              <a:tr h="592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DC3C24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H</a:t>
                      </a:r>
                      <a:r>
                        <a:rPr lang="en-US" altLang="ko-KR" sz="1600" b="1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DC3C24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ue</a:t>
                      </a:r>
                      <a:endParaRPr lang="ko-KR" altLang="en-US" sz="1600" b="1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DC3C24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1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08648"/>
                  </a:ext>
                </a:extLst>
              </a:tr>
              <a:tr h="60006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2400" b="1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DC3C24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S</a:t>
                      </a:r>
                      <a:r>
                        <a:rPr lang="en-US" altLang="ko-KR" sz="1600" b="1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DC3C24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aturation</a:t>
                      </a:r>
                      <a:endParaRPr lang="ko-KR" altLang="en-US" sz="1600" b="1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DC3C24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1400" b="1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/>
                          <a:ea typeface="나눔바른고딕" panose="020B0603020101020101" pitchFamily="50" charset="-127"/>
                        </a:rPr>
                        <a:t>190</a:t>
                      </a:r>
                      <a:endParaRPr lang="ko-KR" altLang="en-US" sz="1400" b="1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700764"/>
                  </a:ext>
                </a:extLst>
              </a:tr>
              <a:tr h="6774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DC3C24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V</a:t>
                      </a:r>
                      <a:r>
                        <a:rPr lang="en-US" altLang="ko-KR" sz="1600" dirty="0">
                          <a:solidFill>
                            <a:srgbClr val="DC3C24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alue</a:t>
                      </a:r>
                      <a:endParaRPr lang="ko-KR" altLang="en-US" sz="1600" dirty="0">
                        <a:solidFill>
                          <a:srgbClr val="DC3C24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1400" b="1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100" b="1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255</a:t>
                      </a:r>
                      <a:endParaRPr lang="ko-KR" altLang="en-US" sz="1100" b="1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473111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766801-5EAA-40CA-B28D-BBF321D17B08}"/>
              </a:ext>
            </a:extLst>
          </p:cNvPr>
          <p:cNvSpPr/>
          <p:nvPr/>
        </p:nvSpPr>
        <p:spPr>
          <a:xfrm>
            <a:off x="6383766" y="3082780"/>
            <a:ext cx="3030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</a:t>
            </a:r>
            <a:r>
              <a:rPr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분석에서 사용할 </a:t>
            </a:r>
            <a:r>
              <a:rPr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</a:t>
            </a:r>
            <a:r>
              <a:rPr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값의 범위</a:t>
            </a:r>
            <a:endParaRPr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EE36477-29AE-49D0-A653-38A9A2180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579D5B-EC23-4098-9CFF-3F2B29B963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2" y="4227443"/>
            <a:ext cx="4021200" cy="23292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  <a:softEdge rad="508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333A54-9806-49C3-B630-D92D41830FEA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8"/>
          <a:stretch/>
        </p:blipFill>
        <p:spPr>
          <a:xfrm>
            <a:off x="860275" y="1590471"/>
            <a:ext cx="4022727" cy="23292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17753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분석결과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OpenCV</a:t>
            </a:r>
            <a:endParaRPr lang="ko-KR" altLang="en-US" sz="2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7CA4AB-4014-4C78-AA74-71CD690B068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72668" y="2301709"/>
            <a:ext cx="3060000" cy="2520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848661-87A0-4903-8CAF-F3399FA44194}"/>
              </a:ext>
            </a:extLst>
          </p:cNvPr>
          <p:cNvSpPr txBox="1"/>
          <p:nvPr/>
        </p:nvSpPr>
        <p:spPr>
          <a:xfrm>
            <a:off x="9169721" y="4084336"/>
            <a:ext cx="20502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OpenCV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 인식한 불</a:t>
            </a:r>
            <a:endParaRPr lang="en-US" altLang="ko-KR" sz="14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AC3074-2B8F-45ED-87D6-31CD3DBAADBC}"/>
              </a:ext>
            </a:extLst>
          </p:cNvPr>
          <p:cNvGrpSpPr/>
          <p:nvPr/>
        </p:nvGrpSpPr>
        <p:grpSpPr>
          <a:xfrm>
            <a:off x="3259085" y="5161528"/>
            <a:ext cx="5673830" cy="1075811"/>
            <a:chOff x="3259085" y="5161528"/>
            <a:chExt cx="5673830" cy="1075811"/>
          </a:xfrm>
        </p:grpSpPr>
        <p:sp>
          <p:nvSpPr>
            <p:cNvPr id="43" name="모서리가 둥근 직사각형 15">
              <a:extLst>
                <a:ext uri="{FF2B5EF4-FFF2-40B4-BE49-F238E27FC236}">
                  <a16:creationId xmlns:a16="http://schemas.microsoft.com/office/drawing/2014/main" id="{FE5B77E2-883A-4C29-9817-C4CBB2343BA4}"/>
                </a:ext>
              </a:extLst>
            </p:cNvPr>
            <p:cNvSpPr/>
            <p:nvPr/>
          </p:nvSpPr>
          <p:spPr>
            <a:xfrm>
              <a:off x="3259086" y="5161528"/>
              <a:ext cx="5673829" cy="1075811"/>
            </a:xfrm>
            <a:prstGeom prst="roundRect">
              <a:avLst/>
            </a:prstGeom>
            <a:solidFill>
              <a:srgbClr val="DC3C24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DBDB259-7665-4AF4-9729-8A5E178FDF4D}"/>
                </a:ext>
              </a:extLst>
            </p:cNvPr>
            <p:cNvSpPr/>
            <p:nvPr/>
          </p:nvSpPr>
          <p:spPr>
            <a:xfrm>
              <a:off x="3259085" y="5619803"/>
              <a:ext cx="56738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OpenCV</a:t>
              </a:r>
              <a:r>
                <a:rPr lang="ko-KR" altLang="en-US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통해 </a:t>
              </a:r>
              <a:r>
                <a:rPr lang="en-US" altLang="ko-KR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차적으로 분류한 영상의 캡쳐 화면이다</a:t>
              </a:r>
              <a:r>
                <a:rPr lang="en-US" altLang="ko-KR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 fontAlgn="base"/>
              <a:r>
                <a:rPr lang="ko-KR" altLang="en-US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화재 뿐만 아니라</a:t>
              </a:r>
              <a:r>
                <a:rPr lang="en-US" altLang="ko-KR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자동차의 라이트까지 불로 인식한 것을 알 수 있다</a:t>
              </a:r>
              <a:r>
                <a:rPr lang="en-US" altLang="ko-KR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52FC1A-B483-45F4-AB57-CBB6AE586EFB}"/>
                </a:ext>
              </a:extLst>
            </p:cNvPr>
            <p:cNvSpPr txBox="1"/>
            <p:nvPr/>
          </p:nvSpPr>
          <p:spPr>
            <a:xfrm>
              <a:off x="5131228" y="5241783"/>
              <a:ext cx="192954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/>
              <a:r>
                <a:rPr lang="en-US" altLang="ko-KR" sz="20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DC3C24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OpenCV </a:t>
              </a:r>
              <a:r>
                <a:rPr lang="ko-KR" altLang="en-US" sz="20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DC3C24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화재 분류</a:t>
              </a:r>
              <a:endParaRPr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12D17C6-278C-482F-B6B9-A4666A0510CB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3130" t="36611" r="43585" b="35803"/>
          <a:stretch/>
        </p:blipFill>
        <p:spPr>
          <a:xfrm>
            <a:off x="4566000" y="2301709"/>
            <a:ext cx="3060000" cy="2520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509389-2EE6-460D-82CC-0076F442DD99}"/>
              </a:ext>
            </a:extLst>
          </p:cNvPr>
          <p:cNvSpPr/>
          <p:nvPr/>
        </p:nvSpPr>
        <p:spPr>
          <a:xfrm>
            <a:off x="1748854" y="3368156"/>
            <a:ext cx="603316" cy="603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376FDF-64E0-4E81-A785-4F7EEA325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73" y="3455325"/>
            <a:ext cx="603316" cy="60331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2801597-1DA8-4891-BADC-73367D20837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2724" t="46981" r="54569" b="49205"/>
          <a:stretch/>
        </p:blipFill>
        <p:spPr>
          <a:xfrm>
            <a:off x="8573179" y="2788543"/>
            <a:ext cx="919244" cy="107581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27A1B1C-1C80-48C7-BCD6-BD377F606A8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6855" t="52214" r="60012" b="44364"/>
          <a:stretch/>
        </p:blipFill>
        <p:spPr>
          <a:xfrm>
            <a:off x="9653140" y="2811496"/>
            <a:ext cx="919244" cy="1076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0492277-B046-45D2-A171-4390A313698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8966" t="53279" r="68391" b="44363"/>
          <a:stretch/>
        </p:blipFill>
        <p:spPr>
          <a:xfrm>
            <a:off x="10733101" y="2811496"/>
            <a:ext cx="918000" cy="1076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9ED0DA7-CE99-4249-B1D8-171B05354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5188E7-5741-44FA-8217-CAAE384CC324}"/>
              </a:ext>
            </a:extLst>
          </p:cNvPr>
          <p:cNvCxnSpPr/>
          <p:nvPr/>
        </p:nvCxnSpPr>
        <p:spPr>
          <a:xfrm flipH="1">
            <a:off x="1748854" y="2301709"/>
            <a:ext cx="2817146" cy="1066447"/>
          </a:xfrm>
          <a:prstGeom prst="line">
            <a:avLst/>
          </a:prstGeom>
          <a:ln w="22225">
            <a:solidFill>
              <a:srgbClr val="C00000"/>
            </a:solidFill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98C3466-36B3-44E5-97CC-6B1FBD2739BC}"/>
              </a:ext>
            </a:extLst>
          </p:cNvPr>
          <p:cNvCxnSpPr>
            <a:cxnSpLocks/>
          </p:cNvCxnSpPr>
          <p:nvPr/>
        </p:nvCxnSpPr>
        <p:spPr>
          <a:xfrm>
            <a:off x="1748854" y="3971471"/>
            <a:ext cx="2817146" cy="850238"/>
          </a:xfrm>
          <a:prstGeom prst="line">
            <a:avLst/>
          </a:prstGeom>
          <a:ln w="22225">
            <a:solidFill>
              <a:srgbClr val="C00000"/>
            </a:solidFill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10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분석결과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AC3074-2B8F-45ED-87D6-31CD3DBAADBC}"/>
              </a:ext>
            </a:extLst>
          </p:cNvPr>
          <p:cNvGrpSpPr/>
          <p:nvPr/>
        </p:nvGrpSpPr>
        <p:grpSpPr>
          <a:xfrm>
            <a:off x="3259085" y="5161528"/>
            <a:ext cx="5673830" cy="1075811"/>
            <a:chOff x="3259085" y="5161528"/>
            <a:chExt cx="5673830" cy="1075811"/>
          </a:xfrm>
        </p:grpSpPr>
        <p:sp>
          <p:nvSpPr>
            <p:cNvPr id="43" name="모서리가 둥근 직사각형 15">
              <a:extLst>
                <a:ext uri="{FF2B5EF4-FFF2-40B4-BE49-F238E27FC236}">
                  <a16:creationId xmlns:a16="http://schemas.microsoft.com/office/drawing/2014/main" id="{FE5B77E2-883A-4C29-9817-C4CBB2343BA4}"/>
                </a:ext>
              </a:extLst>
            </p:cNvPr>
            <p:cNvSpPr/>
            <p:nvPr/>
          </p:nvSpPr>
          <p:spPr>
            <a:xfrm>
              <a:off x="3259086" y="5161528"/>
              <a:ext cx="5673829" cy="1075811"/>
            </a:xfrm>
            <a:prstGeom prst="roundRect">
              <a:avLst/>
            </a:prstGeom>
            <a:solidFill>
              <a:srgbClr val="DC3C24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DBDB259-7665-4AF4-9729-8A5E178FDF4D}"/>
                </a:ext>
              </a:extLst>
            </p:cNvPr>
            <p:cNvSpPr/>
            <p:nvPr/>
          </p:nvSpPr>
          <p:spPr>
            <a:xfrm>
              <a:off x="3259085" y="5619803"/>
              <a:ext cx="56738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실제 화재만을 인식 시키기 위해 </a:t>
              </a:r>
              <a:r>
                <a:rPr lang="en-US" altLang="ko-KR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OpenCV</a:t>
              </a:r>
              <a:r>
                <a:rPr lang="ko-KR" altLang="en-US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화재로 인식한 부분을 </a:t>
              </a:r>
              <a:r>
                <a:rPr lang="en-US" altLang="ko-KR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CNN</a:t>
              </a:r>
              <a:r>
                <a:rPr lang="ko-KR" altLang="en-US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 분류하고 화재로 판단될 경우 라벨링을 실시 하였다</a:t>
              </a:r>
              <a:r>
                <a:rPr lang="en-US" altLang="ko-KR" sz="1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52FC1A-B483-45F4-AB57-CBB6AE586EFB}"/>
                </a:ext>
              </a:extLst>
            </p:cNvPr>
            <p:cNvSpPr txBox="1"/>
            <p:nvPr/>
          </p:nvSpPr>
          <p:spPr>
            <a:xfrm>
              <a:off x="5131228" y="5241783"/>
              <a:ext cx="192954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/>
              <a:r>
                <a:rPr lang="en-US" altLang="ko-KR" sz="20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DC3C24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CNN </a:t>
              </a:r>
              <a:r>
                <a:rPr lang="ko-KR" altLang="en-US" sz="2000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DC3C24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적용 화재 분류</a:t>
              </a:r>
              <a:endParaRPr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12D17C6-278C-482F-B6B9-A4666A0510CB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3130" t="36611" r="43585" b="35803"/>
          <a:stretch/>
        </p:blipFill>
        <p:spPr>
          <a:xfrm>
            <a:off x="2432400" y="2044895"/>
            <a:ext cx="3060000" cy="2520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9ED0DA7-CE99-4249-B1D8-171B05354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AEDA20-0BF9-4C0A-B911-91A33FDE507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CNN</a:t>
            </a:r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적용 및 신고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E50F8F-5109-4D58-AD73-ABAAD8FFA50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27188" t="42301" r="48872" b="25853"/>
          <a:stretch/>
        </p:blipFill>
        <p:spPr>
          <a:xfrm>
            <a:off x="6725919" y="2044896"/>
            <a:ext cx="3060000" cy="2519999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457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6D016-CEBE-4EC5-95D6-9F1441361749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60B9BE-46C6-4209-93BF-F672A9F30599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분석결과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C208E6-0A10-43F0-BD3D-242B6CE788F4}"/>
                </a:ext>
              </a:extLst>
            </p:cNvPr>
            <p:cNvSpPr txBox="1"/>
            <p:nvPr/>
          </p:nvSpPr>
          <p:spPr>
            <a:xfrm>
              <a:off x="1214410" y="322709"/>
              <a:ext cx="1647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141941-80BC-42C6-8E9B-382637417A2F}"/>
              </a:ext>
            </a:extLst>
          </p:cNvPr>
          <p:cNvSpPr txBox="1"/>
          <p:nvPr/>
        </p:nvSpPr>
        <p:spPr>
          <a:xfrm>
            <a:off x="681228" y="863512"/>
            <a:ext cx="57028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CNN</a:t>
            </a:r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적용 및 신고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641E395-1611-4C7F-BCAE-30DCA519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76A3A1-C10E-487D-BC8C-AAF73B5E0D0D}"/>
              </a:ext>
            </a:extLst>
          </p:cNvPr>
          <p:cNvSpPr txBox="1"/>
          <p:nvPr/>
        </p:nvSpPr>
        <p:spPr>
          <a:xfrm>
            <a:off x="6496468" y="2625362"/>
            <a:ext cx="16692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적용 영상</a:t>
            </a:r>
            <a:endParaRPr lang="en-US" altLang="ko-KR" sz="2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784737-7F8C-4E74-A289-5AB648B77FD8}"/>
              </a:ext>
            </a:extLst>
          </p:cNvPr>
          <p:cNvSpPr/>
          <p:nvPr/>
        </p:nvSpPr>
        <p:spPr>
          <a:xfrm>
            <a:off x="6417927" y="2984694"/>
            <a:ext cx="5599687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영상에 완성된 알고리즘을 적용시킨 결과이다</a:t>
            </a:r>
            <a:r>
              <a:rPr lang="en-US" altLang="ko-KR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1400" b="1" spc="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완성된 화재 감지 및 신고 시스템이 실제 </a:t>
            </a:r>
            <a:r>
              <a:rPr lang="en-US" altLang="ko-KR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CCTV, </a:t>
            </a:r>
            <a:r>
              <a:rPr lang="ko-KR" altLang="en-US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블랙박스</a:t>
            </a:r>
            <a:r>
              <a:rPr lang="en-US" altLang="ko-KR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 등의 다양한 카메라 기기에 적용되어 신속한 화재 조치에 도움을 줄 수 있을 것이라 기대한다</a:t>
            </a:r>
            <a:r>
              <a:rPr lang="en-US" altLang="ko-KR" sz="1400" b="1" spc="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50" b="1" spc="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endParaRPr lang="en-US" altLang="ko-KR" sz="1050" b="1" spc="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696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10D6180-FB6E-4DDC-B1B1-21E09DDE9ED3}"/>
              </a:ext>
            </a:extLst>
          </p:cNvPr>
          <p:cNvGrpSpPr/>
          <p:nvPr/>
        </p:nvGrpSpPr>
        <p:grpSpPr>
          <a:xfrm>
            <a:off x="4399280" y="3052500"/>
            <a:ext cx="4226560" cy="584776"/>
            <a:chOff x="4591056" y="3052500"/>
            <a:chExt cx="4226560" cy="58477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81C65C-C660-4157-97E3-CFB4AC3B553E}"/>
                </a:ext>
              </a:extLst>
            </p:cNvPr>
            <p:cNvSpPr/>
            <p:nvPr/>
          </p:nvSpPr>
          <p:spPr>
            <a:xfrm>
              <a:off x="6187440" y="3052501"/>
              <a:ext cx="1685296" cy="584775"/>
            </a:xfrm>
            <a:prstGeom prst="rect">
              <a:avLst/>
            </a:prstGeom>
            <a:solidFill>
              <a:srgbClr val="DE493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DFC1D8-9042-4CCB-B2F8-7FE5B2EF6A65}"/>
                </a:ext>
              </a:extLst>
            </p:cNvPr>
            <p:cNvSpPr txBox="1"/>
            <p:nvPr/>
          </p:nvSpPr>
          <p:spPr>
            <a:xfrm>
              <a:off x="4591056" y="3052500"/>
              <a:ext cx="4226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참고자료</a:t>
              </a:r>
              <a:r>
                <a:rPr lang="ko-KR" altLang="en-US" b="1" dirty="0">
                  <a:solidFill>
                    <a:srgbClr val="65666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3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분석도구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4FA6220-2C71-466C-8E2A-88125FB9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8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961A7-CF98-49E4-85CC-559571A813C7}"/>
              </a:ext>
            </a:extLst>
          </p:cNvPr>
          <p:cNvSpPr txBox="1"/>
          <p:nvPr/>
        </p:nvSpPr>
        <p:spPr>
          <a:xfrm>
            <a:off x="530388" y="1473219"/>
            <a:ext cx="38038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53329"/>
                </a:solidFill>
                <a:latin typeface="Tium" panose="02000800000000000000" pitchFamily="2" charset="0"/>
                <a:ea typeface="Tmon몬소리 Black" panose="02000A03000000000000" pitchFamily="2" charset="-127"/>
              </a:rPr>
              <a:t>분석 도구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7DCF2-37A8-4922-A706-DC98FB4F06EE}"/>
              </a:ext>
            </a:extLst>
          </p:cNvPr>
          <p:cNvSpPr txBox="1"/>
          <p:nvPr/>
        </p:nvSpPr>
        <p:spPr>
          <a:xfrm>
            <a:off x="251157" y="265886"/>
            <a:ext cx="5461000" cy="431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 fontAlgn="base">
              <a:lnSpc>
                <a:spcPct val="100000"/>
              </a:lnSpc>
              <a:spcBef>
                <a:spcPts val="0"/>
              </a:spcBef>
              <a:buNone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346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 sz="35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33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000" b="1" spc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33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 및 분석도구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2228D-2E42-4B6C-AA85-64132F66EB46}"/>
              </a:ext>
            </a:extLst>
          </p:cNvPr>
          <p:cNvSpPr txBox="1"/>
          <p:nvPr/>
        </p:nvSpPr>
        <p:spPr>
          <a:xfrm>
            <a:off x="530388" y="3045622"/>
            <a:ext cx="38038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53329"/>
                </a:solidFill>
                <a:latin typeface="Tium" panose="02000800000000000000" pitchFamily="2" charset="0"/>
                <a:ea typeface="Tmon몬소리 Black" panose="02000A03000000000000" pitchFamily="2" charset="-127"/>
              </a:rPr>
              <a:t>참고 자료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E0F30D-3D73-4DE2-B855-2FF5E45A9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8" t="28456" r="66109" b="53084"/>
          <a:stretch/>
        </p:blipFill>
        <p:spPr>
          <a:xfrm>
            <a:off x="102125" y="1986490"/>
            <a:ext cx="2073914" cy="632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A0AB70-DF89-4A50-9613-3EB09AD8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F689D2-A25F-4C18-94F6-4B81632A4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463" flipH="1">
            <a:off x="6000893" y="-43722"/>
            <a:ext cx="6728524" cy="79112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A600F9-D82C-4675-A271-4E40F72AED12}"/>
              </a:ext>
            </a:extLst>
          </p:cNvPr>
          <p:cNvSpPr/>
          <p:nvPr/>
        </p:nvSpPr>
        <p:spPr>
          <a:xfrm>
            <a:off x="530389" y="3543947"/>
            <a:ext cx="734896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김영진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김은경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『CNN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영상 기반의 화재 감지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』, JKIICE(2016.09)</a:t>
            </a:r>
          </a:p>
          <a:p>
            <a:pPr fontAlgn="base"/>
            <a:endParaRPr lang="en-US" altLang="ko-KR" sz="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김영진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김은경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『CNN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Grad-CAM 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기반의 실시간 화재 감지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』, JKIICE(2018.12)</a:t>
            </a:r>
          </a:p>
          <a:p>
            <a:pPr fontAlgn="base"/>
            <a:endParaRPr lang="en-US" altLang="ko-KR" sz="6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z="14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뉴옌만동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노승환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"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 러닝을 이용한 화재 감지 알고리즘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", (2017.07)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B2CB50-B24C-4032-9623-F3D3C6128BB9}"/>
              </a:ext>
            </a:extLst>
          </p:cNvPr>
          <p:cNvSpPr/>
          <p:nvPr/>
        </p:nvSpPr>
        <p:spPr>
          <a:xfrm>
            <a:off x="530389" y="4996268"/>
            <a:ext cx="73489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https://github.com/</a:t>
            </a:r>
            <a:r>
              <a:rPr lang="en-US" altLang="ko-KR" sz="14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JinGiHyun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14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Statistics_Analysis_Project.git</a:t>
            </a:r>
            <a:endParaRPr lang="en-US" altLang="ko-KR" sz="14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87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91B14C-2B25-45F7-938D-29FF5EF7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186" y="1500785"/>
            <a:ext cx="6701787" cy="5357215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9794E055-3CE6-45D7-8191-F87B374B5D8B}"/>
              </a:ext>
            </a:extLst>
          </p:cNvPr>
          <p:cNvSpPr/>
          <p:nvPr/>
        </p:nvSpPr>
        <p:spPr>
          <a:xfrm>
            <a:off x="1540329" y="1664863"/>
            <a:ext cx="3555719" cy="1236280"/>
          </a:xfrm>
          <a:prstGeom prst="wedgeRoundRectCallout">
            <a:avLst>
              <a:gd name="adj1" fmla="val -38041"/>
              <a:gd name="adj2" fmla="val 70666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종로 고시원 화재 인명피해 컸던 이유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늦은 신고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출입구 봉쇄“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박민지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국민일보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2018.11.09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FC108C-EA78-4C10-B9BD-2ABEF48F64C5}"/>
              </a:ext>
            </a:extLst>
          </p:cNvPr>
          <p:cNvSpPr txBox="1"/>
          <p:nvPr/>
        </p:nvSpPr>
        <p:spPr>
          <a:xfrm>
            <a:off x="681228" y="883832"/>
            <a:ext cx="47741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</a:t>
            </a:r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화재 조기신고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7DC64E-70F5-45B1-9A6B-E96291F3BD77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3133FB-7739-4772-9F51-66D13B7D4E34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분석배경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AFF2DB-C860-4B9E-8BA9-A9EE0F5EA253}"/>
                </a:ext>
              </a:extLst>
            </p:cNvPr>
            <p:cNvSpPr txBox="1"/>
            <p:nvPr/>
          </p:nvSpPr>
          <p:spPr>
            <a:xfrm>
              <a:off x="1214410" y="322709"/>
              <a:ext cx="1975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93BCF6-76E3-4206-BBA8-069B79D604A6}"/>
              </a:ext>
            </a:extLst>
          </p:cNvPr>
          <p:cNvSpPr/>
          <p:nvPr/>
        </p:nvSpPr>
        <p:spPr>
          <a:xfrm>
            <a:off x="4114055" y="1279689"/>
            <a:ext cx="3805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57B2BC19-A831-4435-983D-276CD6A251C4}"/>
              </a:ext>
            </a:extLst>
          </p:cNvPr>
          <p:cNvSpPr/>
          <p:nvPr/>
        </p:nvSpPr>
        <p:spPr>
          <a:xfrm>
            <a:off x="1305022" y="3282154"/>
            <a:ext cx="4064393" cy="1369727"/>
          </a:xfrm>
          <a:prstGeom prst="wedgeRoundRectCallout">
            <a:avLst>
              <a:gd name="adj1" fmla="val 36748"/>
              <a:gd name="adj2" fmla="val 63827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소방관서에 신고가 이뤄진 시간도 이미 불길과 연기가 확산된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이뤄졌다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늦어진 신고 탓에 소방이 현장에 도착했을 땐</a:t>
            </a:r>
            <a:endParaRPr lang="en-US" altLang="ko-KR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화재는 최성기에 달한 상황이었다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</a:p>
          <a:p>
            <a:pPr algn="ctr" fontAlgn="base"/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최영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＂제천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밀양 화재 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 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 대책 어디까지 왔나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`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＂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FPNDaily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2019.01.10 </a:t>
            </a: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6492E625-2B25-423B-ABA5-19A56AB297E4}"/>
              </a:ext>
            </a:extLst>
          </p:cNvPr>
          <p:cNvSpPr/>
          <p:nvPr/>
        </p:nvSpPr>
        <p:spPr>
          <a:xfrm>
            <a:off x="1283415" y="5028025"/>
            <a:ext cx="4026329" cy="1116198"/>
          </a:xfrm>
          <a:prstGeom prst="wedgeRoundRectCallout">
            <a:avLst>
              <a:gd name="adj1" fmla="val -35762"/>
              <a:gd name="adj2" fmla="val 70666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불을 너무 늦게 발견해서 신고도 늦어지는 바람에 피해가 커진 것으로 드러나고 있습니다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눈에 띄지 않는 곳에서 불이 시작돼서 첫 신고까지는 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분이나 걸렸고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사이 불은 급격히 번졌습니다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</a:p>
          <a:p>
            <a:pPr algn="ctr" fontAlgn="base"/>
            <a:r>
              <a:rPr lang="ko-KR" altLang="en-US" sz="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전경윤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“CCTV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본 의정부 화재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 </a:t>
            </a:r>
            <a:r>
              <a:rPr lang="ko-KR" altLang="en-US" sz="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불난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뒤 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분간 몰랐다＂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SBS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뉴스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2015.01.11 </a:t>
            </a: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4E13318B-81E3-4FF9-AD39-4317299B2531}"/>
              </a:ext>
            </a:extLst>
          </p:cNvPr>
          <p:cNvSpPr/>
          <p:nvPr/>
        </p:nvSpPr>
        <p:spPr>
          <a:xfrm rot="5400000">
            <a:off x="6173757" y="3688476"/>
            <a:ext cx="377195" cy="204613"/>
          </a:xfrm>
          <a:prstGeom prst="triangle">
            <a:avLst>
              <a:gd name="adj" fmla="val 53267"/>
            </a:avLst>
          </a:prstGeom>
          <a:solidFill>
            <a:srgbClr val="C5332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698C30FF-9188-4A6D-B0A6-36D819F12DC6}"/>
              </a:ext>
            </a:extLst>
          </p:cNvPr>
          <p:cNvSpPr/>
          <p:nvPr/>
        </p:nvSpPr>
        <p:spPr>
          <a:xfrm rot="5400000">
            <a:off x="6426311" y="3688476"/>
            <a:ext cx="377195" cy="204613"/>
          </a:xfrm>
          <a:prstGeom prst="triangle">
            <a:avLst>
              <a:gd name="adj" fmla="val 53267"/>
            </a:avLst>
          </a:prstGeom>
          <a:solidFill>
            <a:srgbClr val="E1756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15">
            <a:extLst>
              <a:ext uri="{FF2B5EF4-FFF2-40B4-BE49-F238E27FC236}">
                <a16:creationId xmlns:a16="http://schemas.microsoft.com/office/drawing/2014/main" id="{70F3CD38-1314-4299-BBC7-916D1E65646A}"/>
              </a:ext>
            </a:extLst>
          </p:cNvPr>
          <p:cNvSpPr/>
          <p:nvPr/>
        </p:nvSpPr>
        <p:spPr>
          <a:xfrm>
            <a:off x="6980348" y="2207170"/>
            <a:ext cx="4712037" cy="2950402"/>
          </a:xfrm>
          <a:prstGeom prst="roundRect">
            <a:avLst/>
          </a:prstGeom>
          <a:solidFill>
            <a:srgbClr val="DC3C24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CFF14A-45C1-459D-A5D5-926F6D08C392}"/>
              </a:ext>
            </a:extLst>
          </p:cNvPr>
          <p:cNvSpPr/>
          <p:nvPr/>
        </p:nvSpPr>
        <p:spPr>
          <a:xfrm>
            <a:off x="7185936" y="2578223"/>
            <a:ext cx="4300860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화재가 큰 화재로 번지는 이유는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당시의 기후와 건물의 구조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늦은 화재 진압 등이 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endParaRPr lang="en-US" altLang="ko-KR" sz="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특히나 화재 발생 후 최초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분은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골든 타임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불릴 만큼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중요하다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화재를 초기에 진압하기 위해 이러한 골든 타임을 지키려면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신속한 화재 감지</a:t>
            </a:r>
            <a:r>
              <a:rPr lang="en-US" altLang="ko-KR" sz="1400" dirty="0"/>
              <a:t>·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신고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출동</a:t>
            </a:r>
            <a:r>
              <a:rPr lang="en-US" altLang="ko-KR" dirty="0"/>
              <a:t>·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도착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가지 조건을 맞추어야 한다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 fontAlgn="base"/>
            <a:endParaRPr lang="en-US" altLang="ko-KR" sz="105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분석은 화재 골든 타임의 두 가지 조건 중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신속한 화재 감지</a:t>
            </a:r>
            <a:r>
              <a:rPr lang="en-US" altLang="ko-KR" dirty="0">
                <a:solidFill>
                  <a:srgbClr val="C00000"/>
                </a:solidFill>
              </a:rPr>
              <a:t>·</a:t>
            </a:r>
            <a:r>
              <a:rPr lang="ko-KR" altLang="en-US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신고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초점을 맞추었다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5BE897-9CAE-41E7-BA19-B5975C2F7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5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A1998352-9681-4F7E-897F-F73942381BA8}"/>
              </a:ext>
            </a:extLst>
          </p:cNvPr>
          <p:cNvSpPr/>
          <p:nvPr/>
        </p:nvSpPr>
        <p:spPr>
          <a:xfrm>
            <a:off x="917708" y="3666615"/>
            <a:ext cx="4465241" cy="253918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7DC64E-70F5-45B1-9A6B-E96291F3BD77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3133FB-7739-4772-9F51-66D13B7D4E34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분석배경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AFF2DB-C860-4B9E-8BA9-A9EE0F5EA253}"/>
                </a:ext>
              </a:extLst>
            </p:cNvPr>
            <p:cNvSpPr txBox="1"/>
            <p:nvPr/>
          </p:nvSpPr>
          <p:spPr>
            <a:xfrm>
              <a:off x="1214410" y="322709"/>
              <a:ext cx="1975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BE8E09D-E974-48B3-A316-C4145F4E05A6}"/>
              </a:ext>
            </a:extLst>
          </p:cNvPr>
          <p:cNvSpPr txBox="1"/>
          <p:nvPr/>
        </p:nvSpPr>
        <p:spPr>
          <a:xfrm>
            <a:off x="7205292" y="4051642"/>
            <a:ext cx="31883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오작동으로 인한 오인출동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231AD0-4365-4DE1-917B-9FE8C67D2504}"/>
              </a:ext>
            </a:extLst>
          </p:cNvPr>
          <p:cNvSpPr/>
          <p:nvPr/>
        </p:nvSpPr>
        <p:spPr>
          <a:xfrm>
            <a:off x="7205292" y="2404724"/>
            <a:ext cx="46920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화재 경보기는 주변 환경에 따라 오작동을 일으키는 경우가 많다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대표적으로 무더위가 지속되는 여름철에 열을 감지해 빈번하게 화재경보기가 울리는 것을 볼 수 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반복되는 오작동으로 화재 경보기의 전원을 꺼 놓는 사용자들 또한 생겨나고 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0E50E-CCB1-43D1-A5C9-C46A190B1500}"/>
              </a:ext>
            </a:extLst>
          </p:cNvPr>
          <p:cNvSpPr txBox="1"/>
          <p:nvPr/>
        </p:nvSpPr>
        <p:spPr>
          <a:xfrm>
            <a:off x="7205292" y="1945174"/>
            <a:ext cx="37065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주변에 환경 따라 달라지는 성능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71E44-B575-4791-9296-0EC3694DC00B}"/>
              </a:ext>
            </a:extLst>
          </p:cNvPr>
          <p:cNvSpPr txBox="1"/>
          <p:nvPr/>
        </p:nvSpPr>
        <p:spPr>
          <a:xfrm>
            <a:off x="681228" y="883832"/>
            <a:ext cx="47741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 </a:t>
            </a:r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화재 경보기의 문제점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9EB872-4637-4BF3-98A0-172051816E2D}"/>
              </a:ext>
            </a:extLst>
          </p:cNvPr>
          <p:cNvSpPr/>
          <p:nvPr/>
        </p:nvSpPr>
        <p:spPr>
          <a:xfrm>
            <a:off x="7205292" y="4453276"/>
            <a:ext cx="489526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국민안전처의 화재 출동 현황에 따르면 지난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500,000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건의 출동 중 오인으로 인한 건수가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290,000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이상으로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50%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이상의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오인 출동이 발생하고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있고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화재 시스템의 경보 오동작으로 인해 발생한 오인 출동의 비율은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매년 증가하고 있는 추세이다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김영진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김은경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CNN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영상 기반의 화재감지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,2016.09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1573704-E292-47F9-B84F-F78F54AE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BA3132-8E87-42DC-8985-4DFEB6350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33" y="2452594"/>
            <a:ext cx="2769327" cy="25391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55AA93-17EF-415A-87B4-B6586F604D25}"/>
              </a:ext>
            </a:extLst>
          </p:cNvPr>
          <p:cNvSpPr txBox="1"/>
          <p:nvPr/>
        </p:nvSpPr>
        <p:spPr>
          <a:xfrm>
            <a:off x="3011970" y="1543338"/>
            <a:ext cx="2767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4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4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16CCEF-84D0-4051-9D58-B0D03EB26142}"/>
              </a:ext>
            </a:extLst>
          </p:cNvPr>
          <p:cNvSpPr txBox="1"/>
          <p:nvPr/>
        </p:nvSpPr>
        <p:spPr>
          <a:xfrm rot="1838786">
            <a:off x="3809952" y="1943407"/>
            <a:ext cx="2767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3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3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233515-2E2B-41F8-816F-3B4E9817B94A}"/>
              </a:ext>
            </a:extLst>
          </p:cNvPr>
          <p:cNvSpPr txBox="1"/>
          <p:nvPr/>
        </p:nvSpPr>
        <p:spPr>
          <a:xfrm rot="19533932">
            <a:off x="2227221" y="1945547"/>
            <a:ext cx="2767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3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3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DC3C2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760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A1998352-9681-4F7E-897F-F73942381BA8}"/>
              </a:ext>
            </a:extLst>
          </p:cNvPr>
          <p:cNvSpPr/>
          <p:nvPr/>
        </p:nvSpPr>
        <p:spPr>
          <a:xfrm>
            <a:off x="990170" y="2934428"/>
            <a:ext cx="4465241" cy="253918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7DC64E-70F5-45B1-9A6B-E96291F3BD77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3133FB-7739-4772-9F51-66D13B7D4E34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분석배경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AFF2DB-C860-4B9E-8BA9-A9EE0F5EA253}"/>
                </a:ext>
              </a:extLst>
            </p:cNvPr>
            <p:cNvSpPr txBox="1"/>
            <p:nvPr/>
          </p:nvSpPr>
          <p:spPr>
            <a:xfrm>
              <a:off x="1214410" y="322709"/>
              <a:ext cx="1975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BE8E09D-E974-48B3-A316-C4145F4E05A6}"/>
              </a:ext>
            </a:extLst>
          </p:cNvPr>
          <p:cNvSpPr txBox="1"/>
          <p:nvPr/>
        </p:nvSpPr>
        <p:spPr>
          <a:xfrm>
            <a:off x="7205292" y="1949233"/>
            <a:ext cx="26013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카메라 보급률 증가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231AD0-4365-4DE1-917B-9FE8C67D2504}"/>
              </a:ext>
            </a:extLst>
          </p:cNvPr>
          <p:cNvSpPr/>
          <p:nvPr/>
        </p:nvSpPr>
        <p:spPr>
          <a:xfrm>
            <a:off x="7201196" y="4225052"/>
            <a:ext cx="4310084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숭례문 방화 사건 이후 숭례문에는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화소의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화재 인식 알고리즘을 가진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설치되었다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5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지능형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등장으로 각종 범죄에 대한 재빠른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조치가 가능하다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0E50E-CCB1-43D1-A5C9-C46A190B1500}"/>
              </a:ext>
            </a:extLst>
          </p:cNvPr>
          <p:cNvSpPr txBox="1"/>
          <p:nvPr/>
        </p:nvSpPr>
        <p:spPr>
          <a:xfrm>
            <a:off x="7205292" y="3855720"/>
            <a:ext cx="27904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영상인식 기술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71E44-B575-4791-9296-0EC3694DC00B}"/>
              </a:ext>
            </a:extLst>
          </p:cNvPr>
          <p:cNvSpPr txBox="1"/>
          <p:nvPr/>
        </p:nvSpPr>
        <p:spPr>
          <a:xfrm>
            <a:off x="681228" y="883832"/>
            <a:ext cx="47741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ko-KR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3)  </a:t>
            </a:r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기술의 발달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A5DBF8-F19C-4C58-96B3-444463970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70228">
            <a:off x="1964396" y="3607336"/>
            <a:ext cx="2390309" cy="23903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22CFFD-C7C7-48F5-9AED-E4B7184B7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56">
            <a:off x="3222765" y="2278628"/>
            <a:ext cx="1745837" cy="1745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E1827D-ED74-419C-A95A-4DA75769C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1867">
            <a:off x="1201641" y="2123634"/>
            <a:ext cx="2224769" cy="22247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9DDCCD-4E73-418D-B26E-689737886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CF91A1-1926-4313-8D84-38DB64BF8D34}"/>
              </a:ext>
            </a:extLst>
          </p:cNvPr>
          <p:cNvSpPr/>
          <p:nvPr/>
        </p:nvSpPr>
        <p:spPr>
          <a:xfrm>
            <a:off x="7201197" y="2330303"/>
            <a:ext cx="44652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기준 대한민국은 스마트폰 보급률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95%,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세계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 사용 비율이 가장 높은 나라이다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보급률에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맞추어 스마트폰의 카메라 기술도 나날이 발전하고 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뿐만 아니라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카메라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사용하는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자동차의 블랙박스 시장과 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 </a:t>
            </a: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또한 꾸준히 성장세를 유지하고 있다</a:t>
            </a:r>
            <a:r>
              <a:rPr lang="en-US" altLang="ko-KR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78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10D6180-FB6E-4DDC-B1B1-21E09DDE9ED3}"/>
              </a:ext>
            </a:extLst>
          </p:cNvPr>
          <p:cNvGrpSpPr/>
          <p:nvPr/>
        </p:nvGrpSpPr>
        <p:grpSpPr>
          <a:xfrm>
            <a:off x="5160016" y="3052500"/>
            <a:ext cx="1871968" cy="584776"/>
            <a:chOff x="5351792" y="3052500"/>
            <a:chExt cx="1871968" cy="58477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81C65C-C660-4157-97E3-CFB4AC3B553E}"/>
                </a:ext>
              </a:extLst>
            </p:cNvPr>
            <p:cNvSpPr/>
            <p:nvPr/>
          </p:nvSpPr>
          <p:spPr>
            <a:xfrm>
              <a:off x="6197600" y="3052501"/>
              <a:ext cx="1026160" cy="584775"/>
            </a:xfrm>
            <a:prstGeom prst="rect">
              <a:avLst/>
            </a:prstGeom>
            <a:solidFill>
              <a:srgbClr val="DE493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DFC1D8-9042-4CCB-B2F8-7FE5B2EF6A65}"/>
                </a:ext>
              </a:extLst>
            </p:cNvPr>
            <p:cNvSpPr txBox="1"/>
            <p:nvPr/>
          </p:nvSpPr>
          <p:spPr>
            <a:xfrm>
              <a:off x="5351792" y="3052500"/>
              <a:ext cx="1871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3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760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1F69EC0-F054-4AAD-A015-6BC88DB53845}"/>
              </a:ext>
            </a:extLst>
          </p:cNvPr>
          <p:cNvSpPr txBox="1"/>
          <p:nvPr/>
        </p:nvSpPr>
        <p:spPr>
          <a:xfrm>
            <a:off x="6109616" y="5690754"/>
            <a:ext cx="45067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2) OpenCV</a:t>
            </a:r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</a:t>
            </a:r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화재 영상 변환</a:t>
            </a:r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1</a:t>
            </a:r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차 분류기 생성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473F8A-CC74-4508-BDC3-DDEAFCE44AD8}"/>
              </a:ext>
            </a:extLst>
          </p:cNvPr>
          <p:cNvGrpSpPr/>
          <p:nvPr/>
        </p:nvGrpSpPr>
        <p:grpSpPr>
          <a:xfrm>
            <a:off x="251157" y="265886"/>
            <a:ext cx="5461000" cy="431880"/>
            <a:chOff x="251157" y="265886"/>
            <a:chExt cx="5461000" cy="4318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267A735-4B36-4D63-8EC1-F1F3255892AD}"/>
                </a:ext>
              </a:extLst>
            </p:cNvPr>
            <p:cNvSpPr txBox="1"/>
            <p:nvPr/>
          </p:nvSpPr>
          <p:spPr>
            <a:xfrm>
              <a:off x="251157" y="265886"/>
              <a:ext cx="5461000" cy="4318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ctr" defTabSz="914400" fontAlgn="base">
                <a:lnSpc>
                  <a:spcPct val="100000"/>
                </a:lnSpc>
                <a:spcBef>
                  <a:spcPts val="0"/>
                </a:spcBef>
                <a:buNone/>
                <a:tabLst>
                  <a:tab pos="50800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3460" algn="l"/>
                  <a:tab pos="6604000" algn="l"/>
                  <a:tab pos="7112000" algn="l"/>
                  <a:tab pos="7620000" algn="l"/>
                  <a:tab pos="8128000" algn="l"/>
                  <a:tab pos="8636000" algn="l"/>
                  <a:tab pos="9144000" algn="l"/>
                  <a:tab pos="9652000" algn="l"/>
                  <a:tab pos="10160000" algn="l"/>
                  <a:tab pos="10668000" algn="l"/>
                  <a:tab pos="11176000" algn="l"/>
                  <a:tab pos="11684000" algn="l"/>
                  <a:tab pos="12192000" algn="l"/>
                  <a:tab pos="12700000" algn="l"/>
                  <a:tab pos="13208000" algn="l"/>
                  <a:tab pos="13716000" algn="l"/>
                  <a:tab pos="14224000" algn="l"/>
                  <a:tab pos="14732000" algn="l"/>
                  <a:tab pos="15240000" algn="l"/>
                  <a:tab pos="15748000" algn="l"/>
                </a:tabLst>
                <a:defRPr sz="35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defRPr>
              </a:lvl1pPr>
            </a:lstStyle>
            <a:p>
              <a:pPr algn="l"/>
              <a:r>
                <a:rPr lang="en-US" altLang="ko-KR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 </a:t>
              </a:r>
              <a:r>
                <a:rPr lang="ko-KR" altLang="en-US" sz="2000" b="1" spc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33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분석목적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C07CDE-0CD9-4654-89CF-6F9DBD80F620}"/>
                </a:ext>
              </a:extLst>
            </p:cNvPr>
            <p:cNvSpPr txBox="1"/>
            <p:nvPr/>
          </p:nvSpPr>
          <p:spPr>
            <a:xfrm>
              <a:off x="1214410" y="322709"/>
              <a:ext cx="2768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>
                <a:solidFill>
                  <a:srgbClr val="F568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E471DE-5FBE-456E-9E99-4327B7BFF819}"/>
              </a:ext>
            </a:extLst>
          </p:cNvPr>
          <p:cNvSpPr txBox="1"/>
          <p:nvPr/>
        </p:nvSpPr>
        <p:spPr>
          <a:xfrm>
            <a:off x="757292" y="922486"/>
            <a:ext cx="26013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ko-KR" altLang="en-US" sz="28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 목적</a:t>
            </a:r>
          </a:p>
        </p:txBody>
      </p:sp>
      <p:sp>
        <p:nvSpPr>
          <p:cNvPr id="21" name="모서리가 둥근 직사각형 15">
            <a:extLst>
              <a:ext uri="{FF2B5EF4-FFF2-40B4-BE49-F238E27FC236}">
                <a16:creationId xmlns:a16="http://schemas.microsoft.com/office/drawing/2014/main" id="{A5B7799F-8CB9-4654-B8E9-022C12DD7096}"/>
              </a:ext>
            </a:extLst>
          </p:cNvPr>
          <p:cNvSpPr/>
          <p:nvPr/>
        </p:nvSpPr>
        <p:spPr>
          <a:xfrm>
            <a:off x="1764447" y="1503197"/>
            <a:ext cx="8663106" cy="1687334"/>
          </a:xfrm>
          <a:prstGeom prst="roundRect">
            <a:avLst/>
          </a:prstGeom>
          <a:solidFill>
            <a:srgbClr val="DC3C24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02754-173C-4020-B912-663994F23BC8}"/>
              </a:ext>
            </a:extLst>
          </p:cNvPr>
          <p:cNvSpPr txBox="1"/>
          <p:nvPr/>
        </p:nvSpPr>
        <p:spPr>
          <a:xfrm>
            <a:off x="848998" y="5706342"/>
            <a:ext cx="559220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1)  CNN:</a:t>
            </a:r>
            <a:r>
              <a:rPr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DC3C2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화재 분류기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5C0666-AF41-42FA-8386-CA223949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324" y="6308182"/>
            <a:ext cx="632290" cy="4042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0BA1AB-0D90-4162-AC44-D429B41AC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17" t="-23959" r="3517" b="23959"/>
          <a:stretch/>
        </p:blipFill>
        <p:spPr>
          <a:xfrm>
            <a:off x="7543398" y="3575709"/>
            <a:ext cx="1639233" cy="18452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35F3E6F-C0D9-4567-AD7E-7A5438F9C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06" y="3681439"/>
            <a:ext cx="3953386" cy="18452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F22145-4C6B-4A16-9398-D991A2EA4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32" y="1960198"/>
            <a:ext cx="8486368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4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10D6180-FB6E-4DDC-B1B1-21E09DDE9ED3}"/>
              </a:ext>
            </a:extLst>
          </p:cNvPr>
          <p:cNvGrpSpPr/>
          <p:nvPr/>
        </p:nvGrpSpPr>
        <p:grpSpPr>
          <a:xfrm>
            <a:off x="5160016" y="3052500"/>
            <a:ext cx="1871968" cy="584776"/>
            <a:chOff x="5351792" y="3052500"/>
            <a:chExt cx="1871968" cy="58477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81C65C-C660-4157-97E3-CFB4AC3B553E}"/>
                </a:ext>
              </a:extLst>
            </p:cNvPr>
            <p:cNvSpPr/>
            <p:nvPr/>
          </p:nvSpPr>
          <p:spPr>
            <a:xfrm>
              <a:off x="6197600" y="3052501"/>
              <a:ext cx="1026160" cy="584775"/>
            </a:xfrm>
            <a:prstGeom prst="rect">
              <a:avLst/>
            </a:prstGeom>
            <a:solidFill>
              <a:srgbClr val="DE493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DFC1D8-9042-4CCB-B2F8-7FE5B2EF6A65}"/>
                </a:ext>
              </a:extLst>
            </p:cNvPr>
            <p:cNvSpPr txBox="1"/>
            <p:nvPr/>
          </p:nvSpPr>
          <p:spPr>
            <a:xfrm>
              <a:off x="5351792" y="3052500"/>
              <a:ext cx="1871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r>
                <a:rPr lang="ko-KR" altLang="en-US" b="1" dirty="0">
                  <a:solidFill>
                    <a:srgbClr val="65666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3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0879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8824</TotalTime>
  <Words>1739</Words>
  <Application>Microsoft Office PowerPoint</Application>
  <PresentationFormat>와이드스크린</PresentationFormat>
  <Paragraphs>292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Tmon몬소리 Black</vt:lpstr>
      <vt:lpstr>Tmon몬소리OTF Black</vt:lpstr>
      <vt:lpstr>나눔스퀘어 ExtraBold</vt:lpstr>
      <vt:lpstr>나눔스퀘어 Bold</vt:lpstr>
      <vt:lpstr>Arial</vt:lpstr>
      <vt:lpstr>나눔바른고딕</vt:lpstr>
      <vt:lpstr>Tium</vt:lpstr>
      <vt:lpstr>Cambria Math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ehdtj</dc:creator>
  <cp:lastModifiedBy>ehdtjrrne@gmail.com</cp:lastModifiedBy>
  <cp:revision>441</cp:revision>
  <dcterms:created xsi:type="dcterms:W3CDTF">2018-12-20T01:09:06Z</dcterms:created>
  <dcterms:modified xsi:type="dcterms:W3CDTF">2019-05-15T15:03:40Z</dcterms:modified>
</cp:coreProperties>
</file>